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comments/comment1.xml" ContentType="application/vnd.openxmlformats-officedocument.presentationml.comments+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4" r:id="rId1"/>
  </p:sldMasterIdLst>
  <p:notesMasterIdLst>
    <p:notesMasterId r:id="rId24"/>
  </p:notesMasterIdLst>
  <p:sldIdLst>
    <p:sldId id="256" r:id="rId2"/>
    <p:sldId id="377" r:id="rId3"/>
    <p:sldId id="461" r:id="rId4"/>
    <p:sldId id="462" r:id="rId5"/>
    <p:sldId id="408" r:id="rId6"/>
    <p:sldId id="421" r:id="rId7"/>
    <p:sldId id="456" r:id="rId8"/>
    <p:sldId id="464" r:id="rId9"/>
    <p:sldId id="381" r:id="rId10"/>
    <p:sldId id="428" r:id="rId11"/>
    <p:sldId id="451" r:id="rId12"/>
    <p:sldId id="434" r:id="rId13"/>
    <p:sldId id="447" r:id="rId14"/>
    <p:sldId id="433" r:id="rId15"/>
    <p:sldId id="437" r:id="rId16"/>
    <p:sldId id="435" r:id="rId17"/>
    <p:sldId id="445" r:id="rId18"/>
    <p:sldId id="438" r:id="rId19"/>
    <p:sldId id="458" r:id="rId20"/>
    <p:sldId id="457" r:id="rId21"/>
    <p:sldId id="459" r:id="rId22"/>
    <p:sldId id="448" r:id="rId23"/>
  </p:sldIdLst>
  <p:sldSz cx="12192000" cy="6858000"/>
  <p:notesSz cx="7010400" cy="9296400"/>
  <p:custDataLst>
    <p:tags r:id="rId25"/>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rienne Morton" initials="AM" lastIdx="1" clrIdx="0">
    <p:extLst>
      <p:ext uri="{19B8F6BF-5375-455C-9EA6-DF929625EA0E}">
        <p15:presenceInfo xmlns:p15="http://schemas.microsoft.com/office/powerpoint/2012/main" userId="S-1-5-21-2751112148-3177260278-2250443330-2110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5881"/>
    <a:srgbClr val="005984"/>
    <a:srgbClr val="2070B3"/>
    <a:srgbClr val="EB178A"/>
    <a:srgbClr val="822991"/>
    <a:srgbClr val="0F282F"/>
    <a:srgbClr val="1E5260"/>
    <a:srgbClr val="233B5E"/>
    <a:srgbClr val="29749F"/>
    <a:srgbClr val="26668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4629" autoAdjust="0"/>
  </p:normalViewPr>
  <p:slideViewPr>
    <p:cSldViewPr snapToGrid="0">
      <p:cViewPr varScale="1">
        <p:scale>
          <a:sx n="61" d="100"/>
          <a:sy n="61" d="100"/>
        </p:scale>
        <p:origin x="1098" y="66"/>
      </p:cViewPr>
      <p:guideLst>
        <p:guide orient="horz" pos="2160"/>
        <p:guide pos="3840"/>
      </p:guideLst>
    </p:cSldViewPr>
  </p:slideViewPr>
  <p:notesTextViewPr>
    <p:cViewPr>
      <p:scale>
        <a:sx n="100" d="100"/>
        <a:sy n="100" d="100"/>
      </p:scale>
      <p:origin x="0" y="0"/>
    </p:cViewPr>
  </p:notesTextViewPr>
  <p:notesViewPr>
    <p:cSldViewPr snapToGrid="0">
      <p:cViewPr varScale="1">
        <p:scale>
          <a:sx n="81" d="100"/>
          <a:sy n="81" d="100"/>
        </p:scale>
        <p:origin x="2022"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06-11T15:33:36.387" idx="1">
    <p:pos x="7680" y="10"/>
    <p:text/>
    <p:extLst>
      <p:ext uri="{C676402C-5697-4E1C-873F-D02D1690AC5C}">
        <p15:threadingInfo xmlns:p15="http://schemas.microsoft.com/office/powerpoint/2012/main" timeZoneBias="24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CA"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AB8A4B61-64FB-456A-8379-F3A3F090BCFC}" type="datetimeFigureOut">
              <a:rPr lang="en-CA" smtClean="0"/>
              <a:t>2021-09-16</a:t>
            </a:fld>
            <a:endParaRPr lang="en-CA"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CA"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CA"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47FA81DA-AD58-4459-AED4-0B9163E39BDF}" type="slidenum">
              <a:rPr lang="en-CA" smtClean="0"/>
              <a:t>‹#›</a:t>
            </a:fld>
            <a:endParaRPr lang="en-CA" dirty="0"/>
          </a:p>
        </p:txBody>
      </p:sp>
    </p:spTree>
    <p:extLst>
      <p:ext uri="{BB962C8B-B14F-4D97-AF65-F5344CB8AC3E}">
        <p14:creationId xmlns:p14="http://schemas.microsoft.com/office/powerpoint/2010/main" val="17663204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kern="1200" dirty="0">
                <a:solidFill>
                  <a:schemeClr val="tx1"/>
                </a:solidFill>
                <a:effectLst/>
                <a:latin typeface="+mn-lt"/>
                <a:ea typeface="+mn-ea"/>
                <a:cs typeface="+mn-cs"/>
              </a:rPr>
              <a:t>Thanks </a:t>
            </a:r>
          </a:p>
          <a:p>
            <a:pPr marL="0" lvl="0" indent="0">
              <a:buFont typeface="Arial" panose="020B0604020202020204" pitchFamily="34" charset="0"/>
              <a:buNone/>
            </a:pPr>
            <a:r>
              <a:rPr lang="en-US" sz="1200" kern="1200" dirty="0">
                <a:solidFill>
                  <a:schemeClr val="tx1"/>
                </a:solidFill>
                <a:effectLst/>
                <a:latin typeface="+mn-lt"/>
                <a:ea typeface="+mn-ea"/>
                <a:cs typeface="+mn-cs"/>
              </a:rPr>
              <a:t>All</a:t>
            </a:r>
            <a:r>
              <a:rPr lang="en-US" sz="1200" kern="1200" baseline="0" dirty="0">
                <a:solidFill>
                  <a:schemeClr val="tx1"/>
                </a:solidFill>
                <a:effectLst/>
                <a:latin typeface="+mn-lt"/>
                <a:ea typeface="+mn-ea"/>
                <a:cs typeface="+mn-cs"/>
              </a:rPr>
              <a:t> different faiths</a:t>
            </a:r>
          </a:p>
          <a:p>
            <a:pPr marL="0" lvl="0" indent="0">
              <a:buFont typeface="Arial" panose="020B0604020202020204" pitchFamily="34" charset="0"/>
              <a:buNone/>
            </a:pPr>
            <a:r>
              <a:rPr lang="en-US" sz="1200" kern="1200" baseline="0" dirty="0">
                <a:solidFill>
                  <a:schemeClr val="tx1"/>
                </a:solidFill>
                <a:effectLst/>
                <a:latin typeface="+mn-lt"/>
                <a:ea typeface="+mn-ea"/>
                <a:cs typeface="+mn-cs"/>
              </a:rPr>
              <a:t>Don’t always have a group of community leaders in the room, so we’ll cover a lot </a:t>
            </a:r>
          </a:p>
          <a:p>
            <a:pPr marL="0" lvl="0" indent="0">
              <a:buFont typeface="Arial" panose="020B0604020202020204" pitchFamily="34" charset="0"/>
              <a:buNone/>
            </a:pPr>
            <a:r>
              <a:rPr lang="en-US" sz="1200" kern="1200" baseline="0" dirty="0">
                <a:solidFill>
                  <a:schemeClr val="tx1"/>
                </a:solidFill>
                <a:effectLst/>
                <a:latin typeface="+mn-lt"/>
                <a:ea typeface="+mn-ea"/>
                <a:cs typeface="+mn-cs"/>
              </a:rPr>
              <a:t>Q&amp;A at the end</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7FA81DA-AD58-4459-AED4-0B9163E39BDF}" type="slidenum">
              <a:rPr lang="en-CA" smtClean="0"/>
              <a:t>1</a:t>
            </a:fld>
            <a:endParaRPr lang="en-CA" dirty="0"/>
          </a:p>
        </p:txBody>
      </p:sp>
    </p:spTree>
    <p:extLst>
      <p:ext uri="{BB962C8B-B14F-4D97-AF65-F5344CB8AC3E}">
        <p14:creationId xmlns:p14="http://schemas.microsoft.com/office/powerpoint/2010/main" val="30483226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Understanding the typical cultural adjustment curve will help you relate to the culture shock the family may be experiencing as they integrate into the United States.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first month or two are considered the honeymoon stage when adjustment experiences are new and exciting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Shortly after, things begin the downhill drop, with a low point or “culture shock” occurring between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and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month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Finally, comes the uphill climb, which commonly occurs</a:t>
            </a:r>
            <a:r>
              <a:rPr lang="en-US" sz="1200" kern="1200" baseline="0" dirty="0">
                <a:solidFill>
                  <a:schemeClr val="tx1"/>
                </a:solidFill>
                <a:effectLst/>
                <a:latin typeface="+mn-lt"/>
                <a:ea typeface="+mn-ea"/>
                <a:cs typeface="+mn-cs"/>
              </a:rPr>
              <a:t> between </a:t>
            </a:r>
            <a:r>
              <a:rPr lang="en-US" sz="1200" kern="1200" dirty="0">
                <a:solidFill>
                  <a:schemeClr val="tx1"/>
                </a:solidFill>
                <a:effectLst/>
                <a:latin typeface="+mn-lt"/>
                <a:ea typeface="+mn-ea"/>
                <a:cs typeface="+mn-cs"/>
              </a:rPr>
              <a:t>6 month to 1-year post-arrival where surface adjustment is achieved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It</a:t>
            </a:r>
            <a:r>
              <a:rPr lang="en-US" sz="1200" kern="1200" baseline="0" dirty="0">
                <a:solidFill>
                  <a:schemeClr val="tx1"/>
                </a:solidFill>
                <a:effectLst/>
                <a:latin typeface="+mn-lt"/>
                <a:ea typeface="+mn-ea"/>
                <a:cs typeface="+mn-cs"/>
              </a:rPr>
              <a:t> is </a:t>
            </a:r>
            <a:r>
              <a:rPr lang="en-US" sz="1200" kern="1200" dirty="0">
                <a:solidFill>
                  <a:schemeClr val="tx1"/>
                </a:solidFill>
                <a:effectLst/>
                <a:latin typeface="+mn-lt"/>
                <a:ea typeface="+mn-ea"/>
                <a:cs typeface="+mn-cs"/>
              </a:rPr>
              <a:t>important</a:t>
            </a:r>
            <a:r>
              <a:rPr lang="en-US" sz="1200" kern="1200" baseline="0" dirty="0">
                <a:solidFill>
                  <a:schemeClr val="tx1"/>
                </a:solidFill>
                <a:effectLst/>
                <a:latin typeface="+mn-lt"/>
                <a:ea typeface="+mn-ea"/>
                <a:cs typeface="+mn-cs"/>
              </a:rPr>
              <a:t> to recognize</a:t>
            </a:r>
            <a:r>
              <a:rPr lang="en-US" sz="1200" kern="1200" dirty="0">
                <a:solidFill>
                  <a:schemeClr val="tx1"/>
                </a:solidFill>
                <a:effectLst/>
                <a:latin typeface="+mn-lt"/>
                <a:ea typeface="+mn-ea"/>
                <a:cs typeface="+mn-cs"/>
              </a:rPr>
              <a:t> the psychological and emotional support you and others can provide to the refugee family over the course of this long period of adjustment. </a:t>
            </a:r>
          </a:p>
        </p:txBody>
      </p:sp>
      <p:sp>
        <p:nvSpPr>
          <p:cNvPr id="4" name="Slide Number Placeholder 3"/>
          <p:cNvSpPr>
            <a:spLocks noGrp="1"/>
          </p:cNvSpPr>
          <p:nvPr>
            <p:ph type="sldNum" sz="quarter" idx="10"/>
          </p:nvPr>
        </p:nvSpPr>
        <p:spPr/>
        <p:txBody>
          <a:bodyPr/>
          <a:lstStyle/>
          <a:p>
            <a:fld id="{47FA81DA-AD58-4459-AED4-0B9163E39BDF}" type="slidenum">
              <a:rPr lang="en-CA" smtClean="0"/>
              <a:t>10</a:t>
            </a:fld>
            <a:endParaRPr lang="en-CA" dirty="0"/>
          </a:p>
        </p:txBody>
      </p:sp>
    </p:spTree>
    <p:extLst>
      <p:ext uri="{BB962C8B-B14F-4D97-AF65-F5344CB8AC3E}">
        <p14:creationId xmlns:p14="http://schemas.microsoft.com/office/powerpoint/2010/main" val="17456641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400" kern="1200" dirty="0">
                <a:solidFill>
                  <a:schemeClr val="tx1"/>
                </a:solidFill>
                <a:effectLst/>
                <a:latin typeface="+mn-lt"/>
                <a:ea typeface="+mn-ea"/>
                <a:cs typeface="+mn-cs"/>
              </a:rPr>
              <a:t>Average</a:t>
            </a:r>
            <a:r>
              <a:rPr lang="en-US" sz="1400" kern="1200" baseline="0" dirty="0">
                <a:solidFill>
                  <a:schemeClr val="tx1"/>
                </a:solidFill>
                <a:effectLst/>
                <a:latin typeface="+mn-lt"/>
                <a:ea typeface="+mn-ea"/>
                <a:cs typeface="+mn-cs"/>
              </a:rPr>
              <a:t> stay in a camp is 26 years</a:t>
            </a:r>
            <a:endParaRPr lang="en-US" sz="14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7FA81DA-AD58-4459-AED4-0B9163E39BDF}" type="slidenum">
              <a:rPr lang="en-CA" smtClean="0"/>
              <a:t>11</a:t>
            </a:fld>
            <a:endParaRPr lang="en-CA" dirty="0"/>
          </a:p>
        </p:txBody>
      </p:sp>
    </p:spTree>
    <p:extLst>
      <p:ext uri="{BB962C8B-B14F-4D97-AF65-F5344CB8AC3E}">
        <p14:creationId xmlns:p14="http://schemas.microsoft.com/office/powerpoint/2010/main" val="28897469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Cap, not a goal</a:t>
            </a:r>
          </a:p>
        </p:txBody>
      </p:sp>
      <p:sp>
        <p:nvSpPr>
          <p:cNvPr id="4" name="Slide Number Placeholder 3"/>
          <p:cNvSpPr>
            <a:spLocks noGrp="1"/>
          </p:cNvSpPr>
          <p:nvPr>
            <p:ph type="sldNum" sz="quarter" idx="10"/>
          </p:nvPr>
        </p:nvSpPr>
        <p:spPr/>
        <p:txBody>
          <a:bodyPr/>
          <a:lstStyle/>
          <a:p>
            <a:fld id="{47FA81DA-AD58-4459-AED4-0B9163E39BDF}" type="slidenum">
              <a:rPr lang="en-CA" smtClean="0"/>
              <a:t>12</a:t>
            </a:fld>
            <a:endParaRPr lang="en-CA" dirty="0"/>
          </a:p>
        </p:txBody>
      </p:sp>
    </p:spTree>
    <p:extLst>
      <p:ext uri="{BB962C8B-B14F-4D97-AF65-F5344CB8AC3E}">
        <p14:creationId xmlns:p14="http://schemas.microsoft.com/office/powerpoint/2010/main" val="34052302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Cap, not a goal</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Columbia: 250 + 200</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Greenville: 100 + 50</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Raleigh: 300 + 200</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Asheville: 100 APA</a:t>
            </a:r>
          </a:p>
        </p:txBody>
      </p:sp>
      <p:sp>
        <p:nvSpPr>
          <p:cNvPr id="4" name="Slide Number Placeholder 3"/>
          <p:cNvSpPr>
            <a:spLocks noGrp="1"/>
          </p:cNvSpPr>
          <p:nvPr>
            <p:ph type="sldNum" sz="quarter" idx="10"/>
          </p:nvPr>
        </p:nvSpPr>
        <p:spPr/>
        <p:txBody>
          <a:bodyPr/>
          <a:lstStyle/>
          <a:p>
            <a:fld id="{47FA81DA-AD58-4459-AED4-0B9163E39BDF}" type="slidenum">
              <a:rPr lang="en-CA" smtClean="0"/>
              <a:t>13</a:t>
            </a:fld>
            <a:endParaRPr lang="en-CA" dirty="0"/>
          </a:p>
        </p:txBody>
      </p:sp>
    </p:spTree>
    <p:extLst>
      <p:ext uri="{BB962C8B-B14F-4D97-AF65-F5344CB8AC3E}">
        <p14:creationId xmlns:p14="http://schemas.microsoft.com/office/powerpoint/2010/main" val="5048698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DATA RE: ARRIVALS FY16,17,18</a:t>
            </a:r>
          </a:p>
        </p:txBody>
      </p:sp>
      <p:sp>
        <p:nvSpPr>
          <p:cNvPr id="4" name="Slide Number Placeholder 3"/>
          <p:cNvSpPr>
            <a:spLocks noGrp="1"/>
          </p:cNvSpPr>
          <p:nvPr>
            <p:ph type="sldNum" sz="quarter" idx="10"/>
          </p:nvPr>
        </p:nvSpPr>
        <p:spPr/>
        <p:txBody>
          <a:bodyPr/>
          <a:lstStyle/>
          <a:p>
            <a:fld id="{47FA81DA-AD58-4459-AED4-0B9163E39BDF}" type="slidenum">
              <a:rPr lang="en-CA" smtClean="0"/>
              <a:t>14</a:t>
            </a:fld>
            <a:endParaRPr lang="en-CA" dirty="0"/>
          </a:p>
        </p:txBody>
      </p:sp>
    </p:spTree>
    <p:extLst>
      <p:ext uri="{BB962C8B-B14F-4D97-AF65-F5344CB8AC3E}">
        <p14:creationId xmlns:p14="http://schemas.microsoft.com/office/powerpoint/2010/main" val="42949611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lvl="0" indent="0">
              <a:buFont typeface="+mj-lt"/>
              <a:buNone/>
            </a:pPr>
            <a:r>
              <a:rPr lang="en-US" sz="1200" kern="1200" dirty="0">
                <a:solidFill>
                  <a:schemeClr val="tx1"/>
                </a:solidFill>
                <a:effectLst/>
                <a:latin typeface="+mn-lt"/>
                <a:ea typeface="+mn-ea"/>
                <a:cs typeface="+mn-cs"/>
              </a:rPr>
              <a:t>You</a:t>
            </a:r>
            <a:r>
              <a:rPr lang="en-US" sz="1200" kern="1200" baseline="0" dirty="0">
                <a:solidFill>
                  <a:schemeClr val="tx1"/>
                </a:solidFill>
                <a:effectLst/>
                <a:latin typeface="+mn-lt"/>
                <a:ea typeface="+mn-ea"/>
                <a:cs typeface="+mn-cs"/>
              </a:rPr>
              <a:t> can see why partnerships are needed</a:t>
            </a:r>
          </a:p>
        </p:txBody>
      </p:sp>
      <p:sp>
        <p:nvSpPr>
          <p:cNvPr id="4" name="Slide Number Placeholder 3"/>
          <p:cNvSpPr>
            <a:spLocks noGrp="1"/>
          </p:cNvSpPr>
          <p:nvPr>
            <p:ph type="sldNum" sz="quarter" idx="10"/>
          </p:nvPr>
        </p:nvSpPr>
        <p:spPr/>
        <p:txBody>
          <a:bodyPr/>
          <a:lstStyle/>
          <a:p>
            <a:fld id="{47FA81DA-AD58-4459-AED4-0B9163E39BDF}" type="slidenum">
              <a:rPr lang="en-CA" smtClean="0"/>
              <a:t>15</a:t>
            </a:fld>
            <a:endParaRPr lang="en-CA" dirty="0"/>
          </a:p>
        </p:txBody>
      </p:sp>
    </p:spTree>
    <p:extLst>
      <p:ext uri="{BB962C8B-B14F-4D97-AF65-F5344CB8AC3E}">
        <p14:creationId xmlns:p14="http://schemas.microsoft.com/office/powerpoint/2010/main" val="23677318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algn="l"/>
            <a:r>
              <a:rPr lang="en-US" sz="1200" dirty="0">
                <a:latin typeface="Times New Roman" panose="02020603050405020304" pitchFamily="18" charset="0"/>
                <a:cs typeface="Times New Roman" panose="02020603050405020304" pitchFamily="18" charset="0"/>
              </a:rPr>
              <a:t>CoW</a:t>
            </a:r>
            <a:r>
              <a:rPr lang="en-US" sz="1200" baseline="0" dirty="0">
                <a:latin typeface="Times New Roman" panose="02020603050405020304" pitchFamily="18" charset="0"/>
                <a:cs typeface="Times New Roman" panose="02020603050405020304" pitchFamily="18" charset="0"/>
              </a:rPr>
              <a:t> – most comprehensive way of engaging</a:t>
            </a:r>
          </a:p>
          <a:p>
            <a:pPr algn="l"/>
            <a:r>
              <a:rPr lang="en-US" sz="1200" baseline="0" dirty="0">
                <a:latin typeface="Times New Roman" panose="02020603050405020304" pitchFamily="18" charset="0"/>
                <a:cs typeface="Times New Roman" panose="02020603050405020304" pitchFamily="18" charset="0"/>
              </a:rPr>
              <a:t>New program across the country </a:t>
            </a:r>
          </a:p>
          <a:p>
            <a:pPr algn="l"/>
            <a:r>
              <a:rPr lang="en-US" sz="1200" baseline="0" dirty="0">
                <a:latin typeface="Times New Roman" panose="02020603050405020304" pitchFamily="18" charset="0"/>
                <a:cs typeface="Times New Roman" panose="02020603050405020304" pitchFamily="18" charset="0"/>
              </a:rPr>
              <a:t>Three models, depending on location and availability </a:t>
            </a:r>
          </a:p>
          <a:p>
            <a:pPr algn="l"/>
            <a:r>
              <a:rPr lang="en-US" sz="1200" baseline="0" dirty="0">
                <a:latin typeface="Times New Roman" panose="02020603050405020304" pitchFamily="18" charset="0"/>
                <a:cs typeface="Times New Roman" panose="02020603050405020304" pitchFamily="18" charset="0"/>
              </a:rPr>
              <a:t>We provide training and ongoing support</a:t>
            </a:r>
            <a:endParaRPr lang="en-US" sz="1200" dirty="0">
              <a:latin typeface="Times New Roman" panose="02020603050405020304" pitchFamily="18" charset="0"/>
              <a:cs typeface="Times New Roman" panose="02020603050405020304" pitchFamily="18" charset="0"/>
            </a:endParaRP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7FA81DA-AD58-4459-AED4-0B9163E39BDF}" type="slidenum">
              <a:rPr lang="en-CA" smtClean="0"/>
              <a:t>16</a:t>
            </a:fld>
            <a:endParaRPr lang="en-CA" dirty="0"/>
          </a:p>
        </p:txBody>
      </p:sp>
    </p:spTree>
    <p:extLst>
      <p:ext uri="{BB962C8B-B14F-4D97-AF65-F5344CB8AC3E}">
        <p14:creationId xmlns:p14="http://schemas.microsoft.com/office/powerpoint/2010/main" val="4718161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200" kern="1200" dirty="0">
              <a:solidFill>
                <a:schemeClr val="tx1"/>
              </a:solidFill>
              <a:effectLst/>
              <a:latin typeface="+mn-lt"/>
              <a:ea typeface="+mn-ea"/>
              <a:cs typeface="+mn-cs"/>
            </a:endParaRPr>
          </a:p>
          <a:p>
            <a:pPr marL="0" indent="0">
              <a:buFont typeface="Arial" panose="020B0604020202020204" pitchFamily="34" charset="0"/>
              <a:buNone/>
            </a:pPr>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47FA81DA-AD58-4459-AED4-0B9163E39BDF}" type="slidenum">
              <a:rPr lang="en-CA" smtClean="0"/>
              <a:t>17</a:t>
            </a:fld>
            <a:endParaRPr lang="en-CA" dirty="0"/>
          </a:p>
        </p:txBody>
      </p:sp>
    </p:spTree>
    <p:extLst>
      <p:ext uri="{BB962C8B-B14F-4D97-AF65-F5344CB8AC3E}">
        <p14:creationId xmlns:p14="http://schemas.microsoft.com/office/powerpoint/2010/main" val="40615126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There</a:t>
            </a:r>
            <a:r>
              <a:rPr lang="en-US" sz="1200" kern="1200" baseline="0" dirty="0">
                <a:solidFill>
                  <a:schemeClr val="tx1"/>
                </a:solidFill>
                <a:effectLst/>
                <a:latin typeface="+mn-lt"/>
                <a:ea typeface="+mn-ea"/>
                <a:cs typeface="+mn-cs"/>
              </a:rPr>
              <a:t> are a variety of activities for your team to engage in. </a:t>
            </a:r>
            <a:r>
              <a:rPr lang="en-US" sz="1200" kern="1200" dirty="0">
                <a:solidFill>
                  <a:schemeClr val="tx1"/>
                </a:solidFill>
                <a:effectLst/>
                <a:latin typeface="+mn-lt"/>
                <a:ea typeface="+mn-ea"/>
                <a:cs typeface="+mn-cs"/>
              </a:rPr>
              <a:t>While the ultimate responsibility to fulfill these services belongs to the us, the local resettlement agency, the expectation is that your team is prepared to undertake all of the activities listed for a one year period.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The final distribution of activities will be determined in collaboration with the local resettlement agency. </a:t>
            </a:r>
          </a:p>
        </p:txBody>
      </p:sp>
      <p:sp>
        <p:nvSpPr>
          <p:cNvPr id="4" name="Slide Number Placeholder 3"/>
          <p:cNvSpPr>
            <a:spLocks noGrp="1"/>
          </p:cNvSpPr>
          <p:nvPr>
            <p:ph type="sldNum" sz="quarter" idx="10"/>
          </p:nvPr>
        </p:nvSpPr>
        <p:spPr/>
        <p:txBody>
          <a:bodyPr/>
          <a:lstStyle/>
          <a:p>
            <a:fld id="{47FA81DA-AD58-4459-AED4-0B9163E39BDF}" type="slidenum">
              <a:rPr lang="en-CA" smtClean="0"/>
              <a:t>18</a:t>
            </a:fld>
            <a:endParaRPr lang="en-CA" dirty="0"/>
          </a:p>
        </p:txBody>
      </p:sp>
    </p:spTree>
    <p:extLst>
      <p:ext uri="{BB962C8B-B14F-4D97-AF65-F5344CB8AC3E}">
        <p14:creationId xmlns:p14="http://schemas.microsoft.com/office/powerpoint/2010/main" val="33657965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400" kern="1200" dirty="0">
                <a:solidFill>
                  <a:schemeClr val="tx1"/>
                </a:solidFill>
                <a:effectLst/>
                <a:latin typeface="+mn-lt"/>
                <a:ea typeface="+mn-ea"/>
                <a:cs typeface="+mn-cs"/>
              </a:rPr>
              <a:t>Average</a:t>
            </a:r>
            <a:r>
              <a:rPr lang="en-US" sz="1400" kern="1200" baseline="0" dirty="0">
                <a:solidFill>
                  <a:schemeClr val="tx1"/>
                </a:solidFill>
                <a:effectLst/>
                <a:latin typeface="+mn-lt"/>
                <a:ea typeface="+mn-ea"/>
                <a:cs typeface="+mn-cs"/>
              </a:rPr>
              <a:t> stay in a camp is 26 years</a:t>
            </a:r>
            <a:endParaRPr lang="en-US" sz="14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7FA81DA-AD58-4459-AED4-0B9163E39BDF}" type="slidenum">
              <a:rPr lang="en-CA" smtClean="0"/>
              <a:t>19</a:t>
            </a:fld>
            <a:endParaRPr lang="en-CA" dirty="0"/>
          </a:p>
        </p:txBody>
      </p:sp>
    </p:spTree>
    <p:extLst>
      <p:ext uri="{BB962C8B-B14F-4D97-AF65-F5344CB8AC3E}">
        <p14:creationId xmlns:p14="http://schemas.microsoft.com/office/powerpoint/2010/main" val="23394153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U.N. High Commissioner for Refugees (UNHCR) defines a refugee: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well-founded fear of being persecuted</a:t>
            </a:r>
            <a:r>
              <a:rPr lang="en-US" sz="1200" kern="1200" baseline="0" dirty="0">
                <a:solidFill>
                  <a:schemeClr val="tx1"/>
                </a:solidFill>
                <a:effectLst/>
                <a:latin typeface="+mn-lt"/>
                <a:ea typeface="+mn-ea"/>
                <a:cs typeface="+mn-cs"/>
              </a:rPr>
              <a:t> for </a:t>
            </a:r>
            <a:r>
              <a:rPr lang="en-US" sz="1200" kern="1200" dirty="0">
                <a:solidFill>
                  <a:schemeClr val="tx1"/>
                </a:solidFill>
                <a:effectLst/>
                <a:latin typeface="+mn-lt"/>
                <a:ea typeface="+mn-ea"/>
                <a:cs typeface="+mn-cs"/>
              </a:rPr>
              <a:t>reasons of race, religion, nationality, membership of a particular social group or political opinion</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Cannot receive</a:t>
            </a:r>
            <a:r>
              <a:rPr lang="en-US" sz="1200" kern="1200" baseline="0" dirty="0">
                <a:solidFill>
                  <a:schemeClr val="tx1"/>
                </a:solidFill>
                <a:effectLst/>
                <a:latin typeface="+mn-lt"/>
                <a:ea typeface="+mn-ea"/>
                <a:cs typeface="+mn-cs"/>
              </a:rPr>
              <a:t> protection from their own country</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Cross</a:t>
            </a:r>
            <a:r>
              <a:rPr lang="en-US" sz="1200" kern="1200" baseline="0" dirty="0">
                <a:solidFill>
                  <a:schemeClr val="tx1"/>
                </a:solidFill>
                <a:effectLst/>
                <a:latin typeface="+mn-lt"/>
                <a:ea typeface="+mn-ea"/>
                <a:cs typeface="+mn-cs"/>
              </a:rPr>
              <a:t> an international boarder</a:t>
            </a:r>
          </a:p>
          <a:p>
            <a:pPr marL="171450" indent="-171450">
              <a:buFont typeface="Arial" panose="020B0604020202020204" pitchFamily="34" charset="0"/>
              <a:buChar char="•"/>
            </a:pPr>
            <a:r>
              <a:rPr lang="en-US" sz="1200" kern="1200" baseline="0" dirty="0">
                <a:solidFill>
                  <a:schemeClr val="tx1"/>
                </a:solidFill>
                <a:effectLst/>
                <a:latin typeface="+mn-lt"/>
                <a:ea typeface="+mn-ea"/>
                <a:cs typeface="+mn-cs"/>
              </a:rPr>
              <a:t>Cannot or is unwilling to return to their country because of fear</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7FA81DA-AD58-4459-AED4-0B9163E39BDF}" type="slidenum">
              <a:rPr lang="en-CA" smtClean="0"/>
              <a:t>2</a:t>
            </a:fld>
            <a:endParaRPr lang="en-CA" dirty="0"/>
          </a:p>
        </p:txBody>
      </p:sp>
    </p:spTree>
    <p:extLst>
      <p:ext uri="{BB962C8B-B14F-4D97-AF65-F5344CB8AC3E}">
        <p14:creationId xmlns:p14="http://schemas.microsoft.com/office/powerpoint/2010/main" val="41806491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400" kern="1200" dirty="0">
                <a:solidFill>
                  <a:schemeClr val="tx1"/>
                </a:solidFill>
                <a:effectLst/>
                <a:latin typeface="+mn-lt"/>
                <a:ea typeface="+mn-ea"/>
                <a:cs typeface="+mn-cs"/>
              </a:rPr>
              <a:t>Average</a:t>
            </a:r>
            <a:r>
              <a:rPr lang="en-US" sz="1400" kern="1200" baseline="0" dirty="0">
                <a:solidFill>
                  <a:schemeClr val="tx1"/>
                </a:solidFill>
                <a:effectLst/>
                <a:latin typeface="+mn-lt"/>
                <a:ea typeface="+mn-ea"/>
                <a:cs typeface="+mn-cs"/>
              </a:rPr>
              <a:t> stay in a camp is 26 years</a:t>
            </a:r>
            <a:endParaRPr lang="en-US" sz="14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7FA81DA-AD58-4459-AED4-0B9163E39BDF}" type="slidenum">
              <a:rPr lang="en-CA" smtClean="0"/>
              <a:t>20</a:t>
            </a:fld>
            <a:endParaRPr lang="en-CA" dirty="0"/>
          </a:p>
        </p:txBody>
      </p:sp>
    </p:spTree>
    <p:extLst>
      <p:ext uri="{BB962C8B-B14F-4D97-AF65-F5344CB8AC3E}">
        <p14:creationId xmlns:p14="http://schemas.microsoft.com/office/powerpoint/2010/main" val="33494326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400" kern="1200" dirty="0">
                <a:solidFill>
                  <a:schemeClr val="tx1"/>
                </a:solidFill>
                <a:effectLst/>
                <a:latin typeface="+mn-lt"/>
                <a:ea typeface="+mn-ea"/>
                <a:cs typeface="+mn-cs"/>
              </a:rPr>
              <a:t>Average</a:t>
            </a:r>
            <a:r>
              <a:rPr lang="en-US" sz="1400" kern="1200" baseline="0" dirty="0">
                <a:solidFill>
                  <a:schemeClr val="tx1"/>
                </a:solidFill>
                <a:effectLst/>
                <a:latin typeface="+mn-lt"/>
                <a:ea typeface="+mn-ea"/>
                <a:cs typeface="+mn-cs"/>
              </a:rPr>
              <a:t> stay in a camp is 26 years</a:t>
            </a:r>
            <a:endParaRPr lang="en-US" sz="14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7FA81DA-AD58-4459-AED4-0B9163E39BDF}" type="slidenum">
              <a:rPr lang="en-CA" smtClean="0"/>
              <a:t>21</a:t>
            </a:fld>
            <a:endParaRPr lang="en-CA" dirty="0"/>
          </a:p>
        </p:txBody>
      </p:sp>
    </p:spTree>
    <p:extLst>
      <p:ext uri="{BB962C8B-B14F-4D97-AF65-F5344CB8AC3E}">
        <p14:creationId xmlns:p14="http://schemas.microsoft.com/office/powerpoint/2010/main" val="24191589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400" kern="1200" dirty="0">
                <a:solidFill>
                  <a:schemeClr val="tx1"/>
                </a:solidFill>
                <a:effectLst/>
                <a:latin typeface="+mn-lt"/>
                <a:ea typeface="+mn-ea"/>
                <a:cs typeface="+mn-cs"/>
              </a:rPr>
              <a:t>Average</a:t>
            </a:r>
            <a:r>
              <a:rPr lang="en-US" sz="1400" kern="1200" baseline="0" dirty="0">
                <a:solidFill>
                  <a:schemeClr val="tx1"/>
                </a:solidFill>
                <a:effectLst/>
                <a:latin typeface="+mn-lt"/>
                <a:ea typeface="+mn-ea"/>
                <a:cs typeface="+mn-cs"/>
              </a:rPr>
              <a:t> stay in a camp is 26 years</a:t>
            </a:r>
            <a:endParaRPr lang="en-US" sz="14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7FA81DA-AD58-4459-AED4-0B9163E39BDF}" type="slidenum">
              <a:rPr lang="en-CA" smtClean="0"/>
              <a:t>22</a:t>
            </a:fld>
            <a:endParaRPr lang="en-CA" dirty="0"/>
          </a:p>
        </p:txBody>
      </p:sp>
    </p:spTree>
    <p:extLst>
      <p:ext uri="{BB962C8B-B14F-4D97-AF65-F5344CB8AC3E}">
        <p14:creationId xmlns:p14="http://schemas.microsoft.com/office/powerpoint/2010/main" val="1559445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7FA81DA-AD58-4459-AED4-0B9163E39BDF}" type="slidenum">
              <a:rPr lang="en-CA" smtClean="0"/>
              <a:t>3</a:t>
            </a:fld>
            <a:endParaRPr lang="en-CA" dirty="0"/>
          </a:p>
        </p:txBody>
      </p:sp>
    </p:spTree>
    <p:extLst>
      <p:ext uri="{BB962C8B-B14F-4D97-AF65-F5344CB8AC3E}">
        <p14:creationId xmlns:p14="http://schemas.microsoft.com/office/powerpoint/2010/main" val="2534328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Humanitarian parole refers to parole granted based on an urgent humanitarian need. </a:t>
            </a:r>
          </a:p>
          <a:p>
            <a:r>
              <a:rPr lang="en-US" sz="1200" kern="1200" dirty="0">
                <a:solidFill>
                  <a:schemeClr val="tx1"/>
                </a:solidFill>
                <a:effectLst/>
                <a:latin typeface="+mn-lt"/>
                <a:ea typeface="+mn-ea"/>
                <a:cs typeface="+mn-cs"/>
              </a:rPr>
              <a:t>- Under the Operation Allies Refuge parole program, Afghans are granted protection from deportation and are eligible to apply for work authorization, and immigration status adjustments.</a:t>
            </a:r>
          </a:p>
          <a:p>
            <a:r>
              <a:rPr lang="en-US" sz="1200" kern="1200" dirty="0">
                <a:solidFill>
                  <a:schemeClr val="tx1"/>
                </a:solidFill>
                <a:effectLst/>
                <a:latin typeface="+mn-lt"/>
                <a:ea typeface="+mn-ea"/>
                <a:cs typeface="+mn-cs"/>
              </a:rPr>
              <a:t> - At risk groups: SIVs, Social justice activists, women activists, NGO affiliates, journalists</a:t>
            </a:r>
          </a:p>
        </p:txBody>
      </p:sp>
      <p:sp>
        <p:nvSpPr>
          <p:cNvPr id="4" name="Slide Number Placeholder 3"/>
          <p:cNvSpPr>
            <a:spLocks noGrp="1"/>
          </p:cNvSpPr>
          <p:nvPr>
            <p:ph type="sldNum" sz="quarter" idx="10"/>
          </p:nvPr>
        </p:nvSpPr>
        <p:spPr/>
        <p:txBody>
          <a:bodyPr/>
          <a:lstStyle/>
          <a:p>
            <a:fld id="{47FA81DA-AD58-4459-AED4-0B9163E39BDF}" type="slidenum">
              <a:rPr lang="en-CA" smtClean="0"/>
              <a:t>4</a:t>
            </a:fld>
            <a:endParaRPr lang="en-CA" dirty="0"/>
          </a:p>
        </p:txBody>
      </p:sp>
    </p:spTree>
    <p:extLst>
      <p:ext uri="{BB962C8B-B14F-4D97-AF65-F5344CB8AC3E}">
        <p14:creationId xmlns:p14="http://schemas.microsoft.com/office/powerpoint/2010/main" val="19835581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graphic illustrates the resettlement processes refugees go through in order to be admitted to the U.S. through the Refugee program.</a:t>
            </a:r>
          </a:p>
          <a:p>
            <a:pPr lvl="0"/>
            <a:r>
              <a:rPr lang="en-US" sz="1400" b="1" kern="1200" dirty="0">
                <a:solidFill>
                  <a:schemeClr val="tx1"/>
                </a:solidFill>
                <a:effectLst/>
                <a:latin typeface="+mn-lt"/>
                <a:ea typeface="+mn-ea"/>
                <a:cs typeface="+mn-cs"/>
              </a:rPr>
              <a:t>Step 1- Leave your home country for fear of persecution: </a:t>
            </a:r>
            <a:r>
              <a:rPr lang="en-US" sz="1400" kern="1200" dirty="0">
                <a:solidFill>
                  <a:schemeClr val="tx1"/>
                </a:solidFill>
                <a:effectLst/>
                <a:latin typeface="+mn-lt"/>
                <a:ea typeface="+mn-ea"/>
                <a:cs typeface="+mn-cs"/>
              </a:rPr>
              <a:t>You live in a country where you are persecuted because of your race, religion, ethnicity, social group, or political beliefs. Out of fear for your life, you flee your home and cross an international border, where you seek safety in a “country of first asylum.”  </a:t>
            </a:r>
          </a:p>
          <a:p>
            <a:pPr lvl="0"/>
            <a:r>
              <a:rPr lang="en-US" sz="1400" b="1" kern="1200" dirty="0">
                <a:solidFill>
                  <a:schemeClr val="tx1"/>
                </a:solidFill>
                <a:effectLst/>
                <a:latin typeface="+mn-lt"/>
                <a:ea typeface="+mn-ea"/>
                <a:cs typeface="+mn-cs"/>
              </a:rPr>
              <a:t>Step 2- Register with the United Nations High Commissioner for Refugees (UNHCR) for refugee status determination:  </a:t>
            </a:r>
            <a:r>
              <a:rPr lang="en-US" sz="1400" kern="1200" dirty="0">
                <a:solidFill>
                  <a:schemeClr val="tx1"/>
                </a:solidFill>
                <a:effectLst/>
                <a:latin typeface="+mn-lt"/>
                <a:ea typeface="+mn-ea"/>
                <a:cs typeface="+mn-cs"/>
              </a:rPr>
              <a:t>UNHCR collects biometric data, biographic information, identifying documents, and conducts interviews to determine whether or not you qualify for refugee status. If UNHCR verifies your need for protection, you receive an ID card that allows you to stay in a refugee camp or urban environment. </a:t>
            </a:r>
          </a:p>
          <a:p>
            <a:pPr lvl="0"/>
            <a:r>
              <a:rPr lang="en-US" sz="1400" b="1" kern="1200" dirty="0">
                <a:solidFill>
                  <a:schemeClr val="tx1"/>
                </a:solidFill>
                <a:effectLst/>
                <a:latin typeface="+mn-lt"/>
                <a:ea typeface="+mn-ea"/>
                <a:cs typeface="+mn-cs"/>
              </a:rPr>
              <a:t>Step 3- Resettlement Processing Interviews and Security Screenings: </a:t>
            </a:r>
            <a:r>
              <a:rPr lang="en-US" sz="1400" kern="1200" dirty="0">
                <a:solidFill>
                  <a:schemeClr val="tx1"/>
                </a:solidFill>
                <a:effectLst/>
                <a:latin typeface="+mn-lt"/>
                <a:ea typeface="+mn-ea"/>
                <a:cs typeface="+mn-cs"/>
              </a:rPr>
              <a:t>If you are not able to return home or settle in the country to which you fled, you may apply for resettlement in a third country, such as the U.S. If you are referred to resettlement in the U.S, you undergo extensive screenings, multiple reviews of your application, and an interview with a United States Citizenship and Immigration Services (USCIS) officer, who then is responsible for approving or denying your application for resettlement. </a:t>
            </a:r>
          </a:p>
        </p:txBody>
      </p:sp>
      <p:sp>
        <p:nvSpPr>
          <p:cNvPr id="4" name="Slide Number Placeholder 3"/>
          <p:cNvSpPr>
            <a:spLocks noGrp="1"/>
          </p:cNvSpPr>
          <p:nvPr>
            <p:ph type="sldNum" sz="quarter" idx="10"/>
          </p:nvPr>
        </p:nvSpPr>
        <p:spPr/>
        <p:txBody>
          <a:bodyPr/>
          <a:lstStyle/>
          <a:p>
            <a:fld id="{47FA81DA-AD58-4459-AED4-0B9163E39BDF}" type="slidenum">
              <a:rPr lang="en-CA" smtClean="0"/>
              <a:t>5</a:t>
            </a:fld>
            <a:endParaRPr lang="en-CA" dirty="0"/>
          </a:p>
        </p:txBody>
      </p:sp>
    </p:spTree>
    <p:extLst>
      <p:ext uri="{BB962C8B-B14F-4D97-AF65-F5344CB8AC3E}">
        <p14:creationId xmlns:p14="http://schemas.microsoft.com/office/powerpoint/2010/main" val="15330398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Step 4- Conditional Approval and More Security Screenings:</a:t>
            </a:r>
            <a:r>
              <a:rPr lang="en-US" sz="1200" kern="1200" dirty="0">
                <a:solidFill>
                  <a:schemeClr val="tx1"/>
                </a:solidFill>
                <a:effectLst/>
                <a:latin typeface="+mn-lt"/>
                <a:ea typeface="+mn-ea"/>
                <a:cs typeface="+mn-cs"/>
              </a:rPr>
              <a:t> If all the necessary criteria are met, you will be conditionally approved for refugee status. You must pass another round of security screenings, which are detailed in the Security Screening Chart. This includes passing a medical screening. </a:t>
            </a:r>
          </a:p>
          <a:p>
            <a:r>
              <a:rPr lang="en-US" sz="1200" b="1" kern="1200" dirty="0">
                <a:solidFill>
                  <a:schemeClr val="tx1"/>
                </a:solidFill>
                <a:effectLst/>
                <a:latin typeface="+mn-lt"/>
                <a:ea typeface="+mn-ea"/>
                <a:cs typeface="+mn-cs"/>
              </a:rPr>
              <a:t>Step 5- Journey to the United States: </a:t>
            </a:r>
            <a:r>
              <a:rPr lang="en-US" sz="1200" kern="1200" dirty="0">
                <a:solidFill>
                  <a:schemeClr val="tx1"/>
                </a:solidFill>
                <a:effectLst/>
                <a:latin typeface="+mn-lt"/>
                <a:ea typeface="+mn-ea"/>
                <a:cs typeface="+mn-cs"/>
              </a:rPr>
              <a:t>A very small number of refugees are approved for resettlement in the U.S. If you are one of the few, you are assigned to a national Resettlement Agency, such as Lutheran Immigration and Refugee Service (LIRS) who then assigns your family’s case to one of the local resettlement agencies who will prepare for your arrival. </a:t>
            </a:r>
          </a:p>
          <a:p>
            <a:r>
              <a:rPr lang="en-US" sz="1200" b="1" kern="1200" dirty="0">
                <a:solidFill>
                  <a:schemeClr val="tx1"/>
                </a:solidFill>
                <a:effectLst/>
                <a:latin typeface="+mn-lt"/>
                <a:ea typeface="+mn-ea"/>
                <a:cs typeface="+mn-cs"/>
              </a:rPr>
              <a:t>Step 6- Welcome to the United States:</a:t>
            </a:r>
            <a:r>
              <a:rPr lang="en-US" sz="1200" kern="1200" dirty="0">
                <a:solidFill>
                  <a:schemeClr val="tx1"/>
                </a:solidFill>
                <a:effectLst/>
                <a:latin typeface="+mn-lt"/>
                <a:ea typeface="+mn-ea"/>
                <a:cs typeface="+mn-cs"/>
              </a:rPr>
              <a:t> Upon arrival, you will undergo security checks one last time by a Customs and Border Protection (CBP) officer, to verify that you have the proper documentation and that you are the same person. Once through security, you are met by members of the local resettlement agency and other volunteers who will walk with you as you begin to settle into life in the U.S.</a:t>
            </a:r>
          </a:p>
        </p:txBody>
      </p:sp>
      <p:sp>
        <p:nvSpPr>
          <p:cNvPr id="4" name="Slide Number Placeholder 3"/>
          <p:cNvSpPr>
            <a:spLocks noGrp="1"/>
          </p:cNvSpPr>
          <p:nvPr>
            <p:ph type="sldNum" sz="quarter" idx="10"/>
          </p:nvPr>
        </p:nvSpPr>
        <p:spPr/>
        <p:txBody>
          <a:bodyPr/>
          <a:lstStyle/>
          <a:p>
            <a:fld id="{47FA81DA-AD58-4459-AED4-0B9163E39BDF}" type="slidenum">
              <a:rPr lang="en-CA" smtClean="0"/>
              <a:t>6</a:t>
            </a:fld>
            <a:endParaRPr lang="en-CA" dirty="0"/>
          </a:p>
        </p:txBody>
      </p:sp>
    </p:spTree>
    <p:extLst>
      <p:ext uri="{BB962C8B-B14F-4D97-AF65-F5344CB8AC3E}">
        <p14:creationId xmlns:p14="http://schemas.microsoft.com/office/powerpoint/2010/main" val="39513879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400" kern="1200" dirty="0">
                <a:solidFill>
                  <a:schemeClr val="tx1"/>
                </a:solidFill>
                <a:effectLst/>
                <a:latin typeface="+mn-lt"/>
                <a:ea typeface="+mn-ea"/>
                <a:cs typeface="+mn-cs"/>
              </a:rPr>
              <a:t>Average</a:t>
            </a:r>
            <a:r>
              <a:rPr lang="en-US" sz="1400" kern="1200" baseline="0" dirty="0">
                <a:solidFill>
                  <a:schemeClr val="tx1"/>
                </a:solidFill>
                <a:effectLst/>
                <a:latin typeface="+mn-lt"/>
                <a:ea typeface="+mn-ea"/>
                <a:cs typeface="+mn-cs"/>
              </a:rPr>
              <a:t> stay in a camp is 26 years</a:t>
            </a:r>
            <a:endParaRPr lang="en-US" sz="14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7FA81DA-AD58-4459-AED4-0B9163E39BDF}" type="slidenum">
              <a:rPr lang="en-CA" smtClean="0"/>
              <a:t>7</a:t>
            </a:fld>
            <a:endParaRPr lang="en-CA" dirty="0"/>
          </a:p>
        </p:txBody>
      </p:sp>
    </p:spTree>
    <p:extLst>
      <p:ext uri="{BB962C8B-B14F-4D97-AF65-F5344CB8AC3E}">
        <p14:creationId xmlns:p14="http://schemas.microsoft.com/office/powerpoint/2010/main" val="32881714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7FA81DA-AD58-4459-AED4-0B9163E39BDF}" type="slidenum">
              <a:rPr lang="en-CA" smtClean="0"/>
              <a:t>8</a:t>
            </a:fld>
            <a:endParaRPr lang="en-CA" dirty="0"/>
          </a:p>
        </p:txBody>
      </p:sp>
    </p:spTree>
    <p:extLst>
      <p:ext uri="{BB962C8B-B14F-4D97-AF65-F5344CB8AC3E}">
        <p14:creationId xmlns:p14="http://schemas.microsoft.com/office/powerpoint/2010/main" val="26998677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Refugee resettlement in the United States is a public-private partnership. That means the federal and state agencies work closely in partnership with nonprofit organizations, volunteers, and private donors to provide support to refugees when they first arrive.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State Department’s Bureau of Population, Refugees, and Migration (PRM), set four specific goals for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each family of refugees. </a:t>
            </a:r>
          </a:p>
          <a:p>
            <a:pPr marL="228600" lvl="0" indent="-228600">
              <a:buFont typeface="+mj-lt"/>
              <a:buAutoNum type="arabicPeriod"/>
            </a:pPr>
            <a:r>
              <a:rPr lang="en-US" sz="1200" kern="1200" dirty="0">
                <a:solidFill>
                  <a:schemeClr val="tx1"/>
                </a:solidFill>
                <a:effectLst/>
                <a:latin typeface="+mn-lt"/>
                <a:ea typeface="+mn-ea"/>
                <a:cs typeface="+mn-cs"/>
              </a:rPr>
              <a:t>The refugee is in a safe, stable environment.</a:t>
            </a:r>
          </a:p>
          <a:p>
            <a:pPr marL="228600" lvl="0" indent="-228600">
              <a:buFont typeface="+mj-lt"/>
              <a:buAutoNum type="arabicPeriod"/>
            </a:pPr>
            <a:r>
              <a:rPr lang="en-US" sz="1200" kern="1200" dirty="0">
                <a:solidFill>
                  <a:schemeClr val="tx1"/>
                </a:solidFill>
                <a:effectLst/>
                <a:latin typeface="+mn-lt"/>
                <a:ea typeface="+mn-ea"/>
                <a:cs typeface="+mn-cs"/>
              </a:rPr>
              <a:t>The refugee can navigate appropriate and relevant systems.</a:t>
            </a:r>
          </a:p>
          <a:p>
            <a:pPr marL="228600" lvl="0" indent="-228600">
              <a:buFont typeface="+mj-lt"/>
              <a:buAutoNum type="arabicPeriod"/>
            </a:pPr>
            <a:r>
              <a:rPr lang="en-US" sz="1200" kern="1200" dirty="0">
                <a:solidFill>
                  <a:schemeClr val="tx1"/>
                </a:solidFill>
                <a:effectLst/>
                <a:latin typeface="+mn-lt"/>
                <a:ea typeface="+mn-ea"/>
                <a:cs typeface="+mn-cs"/>
              </a:rPr>
              <a:t>The refugee family is connected to means of ongoing support for self/family.</a:t>
            </a:r>
          </a:p>
          <a:p>
            <a:pPr marL="228600" lvl="0" indent="-228600">
              <a:buFont typeface="+mj-lt"/>
              <a:buAutoNum type="arabicPeriod"/>
            </a:pPr>
            <a:r>
              <a:rPr lang="en-US" sz="1200" kern="1200" dirty="0">
                <a:solidFill>
                  <a:schemeClr val="tx1"/>
                </a:solidFill>
                <a:effectLst/>
                <a:latin typeface="+mn-lt"/>
                <a:ea typeface="+mn-ea"/>
                <a:cs typeface="+mn-cs"/>
              </a:rPr>
              <a:t>The refugee understands their surroundings and situation.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These essential goals must be met in order for newly arrived refugees to start working towards long-term integration. The main objective is for refugees to both have access to the resources and develop the skills and confidence to navigate their lives in the United States and become self-sufficient. </a:t>
            </a:r>
          </a:p>
        </p:txBody>
      </p:sp>
      <p:sp>
        <p:nvSpPr>
          <p:cNvPr id="4" name="Slide Number Placeholder 3"/>
          <p:cNvSpPr>
            <a:spLocks noGrp="1"/>
          </p:cNvSpPr>
          <p:nvPr>
            <p:ph type="sldNum" sz="quarter" idx="10"/>
          </p:nvPr>
        </p:nvSpPr>
        <p:spPr/>
        <p:txBody>
          <a:bodyPr/>
          <a:lstStyle/>
          <a:p>
            <a:fld id="{47FA81DA-AD58-4459-AED4-0B9163E39BDF}" type="slidenum">
              <a:rPr lang="en-CA" smtClean="0"/>
              <a:t>9</a:t>
            </a:fld>
            <a:endParaRPr lang="en-CA" dirty="0"/>
          </a:p>
        </p:txBody>
      </p:sp>
    </p:spTree>
    <p:extLst>
      <p:ext uri="{BB962C8B-B14F-4D97-AF65-F5344CB8AC3E}">
        <p14:creationId xmlns:p14="http://schemas.microsoft.com/office/powerpoint/2010/main" val="8342548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AAD347D-5ACD-4C99-B74B-A9C85AD731AF}" type="datetimeFigureOut">
              <a:rPr lang="en-US" smtClean="0"/>
              <a:t>9/16/2021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8943854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9AC5FE-F954-2E42-8B56-6BBF4E04CFE6}" type="datetimeFigureOut">
              <a:rPr lang="en-US" smtClean="0"/>
              <a:t>9/16/2021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53135D2-C6D2-A248-8C24-4089462297D2}" type="slidenum">
              <a:rPr lang="en-US" smtClean="0"/>
              <a:t>‹#›</a:t>
            </a:fld>
            <a:endParaRPr lang="en-US" dirty="0"/>
          </a:p>
        </p:txBody>
      </p:sp>
    </p:spTree>
    <p:extLst>
      <p:ext uri="{BB962C8B-B14F-4D97-AF65-F5344CB8AC3E}">
        <p14:creationId xmlns:p14="http://schemas.microsoft.com/office/powerpoint/2010/main" val="3861112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9AC5FE-F954-2E42-8B56-6BBF4E04CFE6}" type="datetimeFigureOut">
              <a:rPr lang="en-US" smtClean="0"/>
              <a:t>9/16/2021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53135D2-C6D2-A248-8C24-4089462297D2}" type="slidenum">
              <a:rPr lang="en-US" smtClean="0"/>
              <a:t>‹#›</a:t>
            </a:fld>
            <a:endParaRPr lang="en-US" dirty="0"/>
          </a:p>
        </p:txBody>
      </p:sp>
    </p:spTree>
    <p:extLst>
      <p:ext uri="{BB962C8B-B14F-4D97-AF65-F5344CB8AC3E}">
        <p14:creationId xmlns:p14="http://schemas.microsoft.com/office/powerpoint/2010/main" val="642131823"/>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ext Slide - Dark Blue">
    <p:spTree>
      <p:nvGrpSpPr>
        <p:cNvPr id="1" name=""/>
        <p:cNvGrpSpPr/>
        <p:nvPr/>
      </p:nvGrpSpPr>
      <p:grpSpPr>
        <a:xfrm>
          <a:off x="0" y="0"/>
          <a:ext cx="0" cy="0"/>
          <a:chOff x="0" y="0"/>
          <a:chExt cx="0" cy="0"/>
        </a:xfrm>
      </p:grpSpPr>
      <p:pic>
        <p:nvPicPr>
          <p:cNvPr id="5" name="Picture 4" descr="2013-Calendar-BG-TextureCream.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Rectangle 5"/>
          <p:cNvSpPr/>
          <p:nvPr userDrawn="1"/>
        </p:nvSpPr>
        <p:spPr>
          <a:xfrm>
            <a:off x="0" y="0"/>
            <a:ext cx="12192000" cy="194234"/>
          </a:xfrm>
          <a:prstGeom prst="rect">
            <a:avLst/>
          </a:prstGeom>
          <a:solidFill>
            <a:srgbClr val="233B5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descr="LIRSLOGOPRINT_RICH_BLACK-V.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51883" y="5644529"/>
            <a:ext cx="1023469" cy="989354"/>
          </a:xfrm>
          <a:prstGeom prst="rect">
            <a:avLst/>
          </a:prstGeom>
        </p:spPr>
      </p:pic>
      <p:sp>
        <p:nvSpPr>
          <p:cNvPr id="8" name="Title 1"/>
          <p:cNvSpPr>
            <a:spLocks noGrp="1"/>
          </p:cNvSpPr>
          <p:nvPr>
            <p:ph type="title"/>
          </p:nvPr>
        </p:nvSpPr>
        <p:spPr>
          <a:xfrm>
            <a:off x="609600" y="403412"/>
            <a:ext cx="10972800" cy="1014226"/>
          </a:xfrm>
          <a:prstGeom prst="rect">
            <a:avLst/>
          </a:prstGeom>
        </p:spPr>
        <p:txBody>
          <a:bodyPr/>
          <a:lstStyle>
            <a:lvl1pPr algn="ctr">
              <a:defRPr b="1" i="0">
                <a:solidFill>
                  <a:srgbClr val="233B5E"/>
                </a:solidFill>
                <a:latin typeface="Helvetica"/>
                <a:cs typeface="Helvetica"/>
              </a:defRPr>
            </a:lvl1pPr>
          </a:lstStyle>
          <a:p>
            <a:r>
              <a:rPr lang="en-US" dirty="0"/>
              <a:t>Click to edit Master title style</a:t>
            </a:r>
          </a:p>
        </p:txBody>
      </p:sp>
      <p:sp>
        <p:nvSpPr>
          <p:cNvPr id="9" name="Content Placeholder 2"/>
          <p:cNvSpPr>
            <a:spLocks noGrp="1"/>
          </p:cNvSpPr>
          <p:nvPr>
            <p:ph idx="1"/>
          </p:nvPr>
        </p:nvSpPr>
        <p:spPr>
          <a:xfrm>
            <a:off x="609600" y="1600204"/>
            <a:ext cx="10972800" cy="5033678"/>
          </a:xfrm>
          <a:prstGeom prst="rect">
            <a:avLst/>
          </a:prstGeom>
        </p:spPr>
        <p:txBody>
          <a:bodyPr/>
          <a:lstStyle>
            <a:lvl1pPr>
              <a:defRPr>
                <a:latin typeface="Helvetica"/>
                <a:cs typeface="Helvetica"/>
              </a:defRPr>
            </a:lvl1pPr>
            <a:lvl2pPr>
              <a:defRPr>
                <a:latin typeface="Helvetica"/>
                <a:cs typeface="Helvetica"/>
              </a:defRPr>
            </a:lvl2pPr>
            <a:lvl3pPr>
              <a:defRPr>
                <a:latin typeface="Helvetica"/>
                <a:cs typeface="Helvetica"/>
              </a:defRPr>
            </a:lvl3pPr>
            <a:lvl4pPr>
              <a:defRPr>
                <a:latin typeface="Helvetica"/>
                <a:cs typeface="Helvetica"/>
              </a:defRPr>
            </a:lvl4pPr>
            <a:lvl5pPr>
              <a:defRPr>
                <a:latin typeface="Helvetica"/>
                <a:cs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p:cNvCxnSpPr/>
          <p:nvPr userDrawn="1"/>
        </p:nvCxnSpPr>
        <p:spPr>
          <a:xfrm flipV="1">
            <a:off x="620058" y="1310837"/>
            <a:ext cx="10959354" cy="18933"/>
          </a:xfrm>
          <a:prstGeom prst="line">
            <a:avLst/>
          </a:prstGeom>
          <a:ln>
            <a:solidFill>
              <a:srgbClr val="233B5E"/>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353711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09A250-FF31-4206-8172-F9D3106AACB1}" type="datetimeFigureOut">
              <a:rPr lang="en-US" smtClean="0"/>
              <a:t>9/16/2021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6000402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D9AC5FE-F954-2E42-8B56-6BBF4E04CFE6}" type="datetimeFigureOut">
              <a:rPr lang="en-US" smtClean="0"/>
              <a:t>9/16/2021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53135D2-C6D2-A248-8C24-4089462297D2}" type="slidenum">
              <a:rPr lang="en-US" smtClean="0"/>
              <a:t>‹#›</a:t>
            </a:fld>
            <a:endParaRPr lang="en-US" dirty="0"/>
          </a:p>
        </p:txBody>
      </p:sp>
    </p:spTree>
    <p:extLst>
      <p:ext uri="{BB962C8B-B14F-4D97-AF65-F5344CB8AC3E}">
        <p14:creationId xmlns:p14="http://schemas.microsoft.com/office/powerpoint/2010/main" val="5407838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D9AC5FE-F954-2E42-8B56-6BBF4E04CFE6}" type="datetimeFigureOut">
              <a:rPr lang="en-US" smtClean="0"/>
              <a:t>9/16/2021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53135D2-C6D2-A248-8C24-4089462297D2}" type="slidenum">
              <a:rPr lang="en-US" smtClean="0"/>
              <a:t>‹#›</a:t>
            </a:fld>
            <a:endParaRPr lang="en-US" dirty="0"/>
          </a:p>
        </p:txBody>
      </p:sp>
    </p:spTree>
    <p:extLst>
      <p:ext uri="{BB962C8B-B14F-4D97-AF65-F5344CB8AC3E}">
        <p14:creationId xmlns:p14="http://schemas.microsoft.com/office/powerpoint/2010/main" val="4062578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D9AC5FE-F954-2E42-8B56-6BBF4E04CFE6}" type="datetimeFigureOut">
              <a:rPr lang="en-US" smtClean="0"/>
              <a:t>9/16/2021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53135D2-C6D2-A248-8C24-4089462297D2}" type="slidenum">
              <a:rPr lang="en-US" smtClean="0"/>
              <a:t>‹#›</a:t>
            </a:fld>
            <a:endParaRPr lang="en-US" dirty="0"/>
          </a:p>
        </p:txBody>
      </p:sp>
    </p:spTree>
    <p:extLst>
      <p:ext uri="{BB962C8B-B14F-4D97-AF65-F5344CB8AC3E}">
        <p14:creationId xmlns:p14="http://schemas.microsoft.com/office/powerpoint/2010/main" val="2146964881"/>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D9AC5FE-F954-2E42-8B56-6BBF4E04CFE6}" type="datetimeFigureOut">
              <a:rPr lang="en-US" smtClean="0"/>
              <a:t>9/16/2021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53135D2-C6D2-A248-8C24-4089462297D2}" type="slidenum">
              <a:rPr lang="en-US" smtClean="0"/>
              <a:t>‹#›</a:t>
            </a:fld>
            <a:endParaRPr lang="en-US" dirty="0"/>
          </a:p>
        </p:txBody>
      </p:sp>
    </p:spTree>
    <p:extLst>
      <p:ext uri="{BB962C8B-B14F-4D97-AF65-F5344CB8AC3E}">
        <p14:creationId xmlns:p14="http://schemas.microsoft.com/office/powerpoint/2010/main" val="26508427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9AC5FE-F954-2E42-8B56-6BBF4E04CFE6}" type="datetimeFigureOut">
              <a:rPr lang="en-US" smtClean="0"/>
              <a:t>9/16/2021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53135D2-C6D2-A248-8C24-4089462297D2}" type="slidenum">
              <a:rPr lang="en-US" smtClean="0"/>
              <a:t>‹#›</a:t>
            </a:fld>
            <a:endParaRPr lang="en-US" dirty="0"/>
          </a:p>
        </p:txBody>
      </p:sp>
    </p:spTree>
    <p:extLst>
      <p:ext uri="{BB962C8B-B14F-4D97-AF65-F5344CB8AC3E}">
        <p14:creationId xmlns:p14="http://schemas.microsoft.com/office/powerpoint/2010/main" val="30793617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D9AC5FE-F954-2E42-8B56-6BBF4E04CFE6}" type="datetimeFigureOut">
              <a:rPr lang="en-US" smtClean="0"/>
              <a:t>9/16/2021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53135D2-C6D2-A248-8C24-4089462297D2}" type="slidenum">
              <a:rPr lang="en-US" smtClean="0"/>
              <a:t>‹#›</a:t>
            </a:fld>
            <a:endParaRPr lang="en-US" dirty="0"/>
          </a:p>
        </p:txBody>
      </p:sp>
    </p:spTree>
    <p:extLst>
      <p:ext uri="{BB962C8B-B14F-4D97-AF65-F5344CB8AC3E}">
        <p14:creationId xmlns:p14="http://schemas.microsoft.com/office/powerpoint/2010/main" val="23617881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D9AC5FE-F954-2E42-8B56-6BBF4E04CFE6}" type="datetimeFigureOut">
              <a:rPr lang="en-US" smtClean="0"/>
              <a:t>9/16/2021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53135D2-C6D2-A248-8C24-4089462297D2}" type="slidenum">
              <a:rPr lang="en-US" smtClean="0"/>
              <a:t>‹#›</a:t>
            </a:fld>
            <a:endParaRPr lang="en-US" dirty="0"/>
          </a:p>
        </p:txBody>
      </p:sp>
    </p:spTree>
    <p:extLst>
      <p:ext uri="{BB962C8B-B14F-4D97-AF65-F5344CB8AC3E}">
        <p14:creationId xmlns:p14="http://schemas.microsoft.com/office/powerpoint/2010/main" val="2370090612"/>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hade val="85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9AC5FE-F954-2E42-8B56-6BBF4E04CFE6}" type="datetimeFigureOut">
              <a:rPr lang="en-US" smtClean="0"/>
              <a:t>9/16/2021</a:t>
            </a:fld>
            <a:endParaRPr lang="en-US" dirty="0"/>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3135D2-C6D2-A248-8C24-4089462297D2}" type="slidenum">
              <a:rPr lang="en-US" smtClean="0"/>
              <a:t>‹#›</a:t>
            </a:fld>
            <a:endParaRPr lang="en-US" dirty="0"/>
          </a:p>
        </p:txBody>
      </p:sp>
    </p:spTree>
    <p:extLst>
      <p:ext uri="{BB962C8B-B14F-4D97-AF65-F5344CB8AC3E}">
        <p14:creationId xmlns:p14="http://schemas.microsoft.com/office/powerpoint/2010/main" val="1510612389"/>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2.xml"/><Relationship Id="rId1" Type="http://schemas.openxmlformats.org/officeDocument/2006/relationships/tags" Target="../tags/tag11.xml"/><Relationship Id="rId4" Type="http://schemas.openxmlformats.org/officeDocument/2006/relationships/image" Target="../media/image10.jp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2.xml"/><Relationship Id="rId4" Type="http://schemas.openxmlformats.org/officeDocument/2006/relationships/image" Target="../media/image7.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3.xml"/><Relationship Id="rId5" Type="http://schemas.openxmlformats.org/officeDocument/2006/relationships/image" Target="../media/image11.png"/><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4.xml"/><Relationship Id="rId5" Type="http://schemas.openxmlformats.org/officeDocument/2006/relationships/comments" Target="../comments/comment1.xml"/><Relationship Id="rId4" Type="http://schemas.openxmlformats.org/officeDocument/2006/relationships/image" Target="../media/image8.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15.xml"/><Relationship Id="rId4" Type="http://schemas.openxmlformats.org/officeDocument/2006/relationships/image" Target="../media/image8.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16.xml"/><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17.xml"/><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18.xml"/><Relationship Id="rId4" Type="http://schemas.openxmlformats.org/officeDocument/2006/relationships/image" Target="../media/image14.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19.xml"/><Relationship Id="rId4" Type="http://schemas.openxmlformats.org/officeDocument/2006/relationships/image" Target="../media/image8.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17.jpg"/><Relationship Id="rId2" Type="http://schemas.openxmlformats.org/officeDocument/2006/relationships/slideLayout" Target="../slideLayouts/slideLayout7.xml"/><Relationship Id="rId1" Type="http://schemas.openxmlformats.org/officeDocument/2006/relationships/tags" Target="../tags/tag20.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7.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21.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7.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22.jpg"/><Relationship Id="rId2" Type="http://schemas.openxmlformats.org/officeDocument/2006/relationships/slideLayout" Target="../slideLayouts/slideLayout7.xml"/><Relationship Id="rId1" Type="http://schemas.openxmlformats.org/officeDocument/2006/relationships/tags" Target="../tags/tag22.xml"/><Relationship Id="rId6" Type="http://schemas.openxmlformats.org/officeDocument/2006/relationships/image" Target="../media/image21.jpg"/><Relationship Id="rId5" Type="http://schemas.openxmlformats.org/officeDocument/2006/relationships/image" Target="../media/image20.gif"/><Relationship Id="rId4" Type="http://schemas.openxmlformats.org/officeDocument/2006/relationships/image" Target="../media/image7.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23.xml"/><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 y="1693"/>
            <a:ext cx="12195015" cy="6856307"/>
          </a:xfrm>
          <a:prstGeom prst="rect">
            <a:avLst/>
          </a:prstGeom>
        </p:spPr>
      </p:pic>
      <p:sp>
        <p:nvSpPr>
          <p:cNvPr id="9" name="Rectangle 8"/>
          <p:cNvSpPr/>
          <p:nvPr/>
        </p:nvSpPr>
        <p:spPr>
          <a:xfrm>
            <a:off x="0" y="5253231"/>
            <a:ext cx="12192000" cy="1533131"/>
          </a:xfrm>
          <a:prstGeom prst="rect">
            <a:avLst/>
          </a:prstGeom>
          <a:noFill/>
          <a:ln w="76200" cmpd="sng">
            <a:noFill/>
          </a:ln>
        </p:spPr>
        <p:style>
          <a:lnRef idx="2">
            <a:schemeClr val="dk1"/>
          </a:lnRef>
          <a:fillRef idx="1">
            <a:schemeClr val="lt1"/>
          </a:fillRef>
          <a:effectRef idx="0">
            <a:schemeClr val="dk1"/>
          </a:effectRef>
          <a:fontRef idx="minor">
            <a:schemeClr val="dk1"/>
          </a:fontRef>
        </p:style>
        <p:txBody>
          <a:bodyPr rtlCol="0" anchor="ctr"/>
          <a:lstStyle/>
          <a:p>
            <a:pPr marL="349250" algn="ctr"/>
            <a:r>
              <a:rPr lang="en-US" sz="3000" dirty="0">
                <a:solidFill>
                  <a:schemeClr val="bg1"/>
                </a:solidFill>
                <a:latin typeface="Arial" panose="020B0604020202020204" pitchFamily="34" charset="0"/>
                <a:ea typeface="Meiryo UI" panose="020B0604030504040204" pitchFamily="34" charset="-128"/>
                <a:cs typeface="Arial" panose="020B0604020202020204" pitchFamily="34" charset="0"/>
              </a:rPr>
              <a:t>www.LSCarolinas.net</a:t>
            </a:r>
          </a:p>
        </p:txBody>
      </p:sp>
    </p:spTree>
    <p:custDataLst>
      <p:tags r:id="rId1"/>
    </p:custDataLst>
    <p:extLst>
      <p:ext uri="{BB962C8B-B14F-4D97-AF65-F5344CB8AC3E}">
        <p14:creationId xmlns:p14="http://schemas.microsoft.com/office/powerpoint/2010/main" val="33158075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548"/>
            <a:ext cx="12192000" cy="6854613"/>
          </a:xfrm>
          <a:prstGeom prst="rect">
            <a:avLst/>
          </a:prstGeom>
        </p:spPr>
      </p:pic>
      <p:sp>
        <p:nvSpPr>
          <p:cNvPr id="15" name="TextBox 14"/>
          <p:cNvSpPr txBox="1"/>
          <p:nvPr/>
        </p:nvSpPr>
        <p:spPr>
          <a:xfrm>
            <a:off x="1776156" y="5657917"/>
            <a:ext cx="10108004" cy="707886"/>
          </a:xfrm>
          <a:prstGeom prst="rect">
            <a:avLst/>
          </a:prstGeom>
          <a:noFill/>
        </p:spPr>
        <p:txBody>
          <a:bodyPr wrap="square" rtlCol="0">
            <a:spAutoFit/>
          </a:bodyPr>
          <a:lstStyle/>
          <a:p>
            <a:pPr algn="r"/>
            <a:r>
              <a:rPr lang="en-US" sz="4000" dirty="0">
                <a:solidFill>
                  <a:schemeClr val="bg1"/>
                </a:solidFill>
                <a:latin typeface="Times New Roman" panose="02020603050405020304" pitchFamily="18" charset="0"/>
                <a:cs typeface="Times New Roman" panose="02020603050405020304" pitchFamily="18" charset="0"/>
              </a:rPr>
              <a:t>Full Integration or </a:t>
            </a:r>
            <a:r>
              <a:rPr lang="de-DE" sz="4000" dirty="0">
                <a:solidFill>
                  <a:schemeClr val="bg1"/>
                </a:solidFill>
                <a:latin typeface="Times New Roman" panose="02020603050405020304" pitchFamily="18" charset="0"/>
                <a:cs typeface="Times New Roman" panose="02020603050405020304" pitchFamily="18" charset="0"/>
              </a:rPr>
              <a:t>“</a:t>
            </a:r>
            <a:r>
              <a:rPr lang="en-US" sz="4000" dirty="0">
                <a:solidFill>
                  <a:schemeClr val="bg1"/>
                </a:solidFill>
                <a:latin typeface="Times New Roman" panose="02020603050405020304" pitchFamily="18" charset="0"/>
                <a:cs typeface="Times New Roman" panose="02020603050405020304" pitchFamily="18" charset="0"/>
              </a:rPr>
              <a:t>The Long Welcome”</a:t>
            </a:r>
            <a:endParaRPr lang="en-CA" sz="4000" dirty="0">
              <a:solidFill>
                <a:schemeClr val="bg1"/>
              </a:solidFill>
              <a:latin typeface="Helvetica" charset="0"/>
              <a:ea typeface="Helvetica" charset="0"/>
              <a:cs typeface="Helvetica" charset="0"/>
            </a:endParaRPr>
          </a:p>
        </p:txBody>
      </p:sp>
    </p:spTree>
    <p:custDataLst>
      <p:tags r:id="rId1"/>
    </p:custDataLst>
    <p:extLst>
      <p:ext uri="{BB962C8B-B14F-4D97-AF65-F5344CB8AC3E}">
        <p14:creationId xmlns:p14="http://schemas.microsoft.com/office/powerpoint/2010/main" val="5565955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 y="1693"/>
            <a:ext cx="12195015" cy="6856307"/>
          </a:xfrm>
          <a:prstGeom prst="rect">
            <a:avLst/>
          </a:prstGeom>
        </p:spPr>
      </p:pic>
      <p:sp>
        <p:nvSpPr>
          <p:cNvPr id="2" name="TextBox 1"/>
          <p:cNvSpPr txBox="1"/>
          <p:nvPr/>
        </p:nvSpPr>
        <p:spPr>
          <a:xfrm>
            <a:off x="424879" y="1597303"/>
            <a:ext cx="11471561" cy="3016210"/>
          </a:xfrm>
          <a:prstGeom prst="rect">
            <a:avLst/>
          </a:prstGeom>
          <a:noFill/>
        </p:spPr>
        <p:txBody>
          <a:bodyPr wrap="square" rtlCol="0">
            <a:spAutoFit/>
          </a:bodyPr>
          <a:lstStyle/>
          <a:p>
            <a:pPr marL="685800" indent="-685800" algn="ctr">
              <a:buFont typeface="Arial" panose="020B0604020202020204" pitchFamily="34" charset="0"/>
              <a:buChar char="•"/>
            </a:pPr>
            <a:r>
              <a:rPr lang="en-US" sz="3800" dirty="0">
                <a:solidFill>
                  <a:srgbClr val="005984"/>
                </a:solidFill>
                <a:latin typeface="Arial" panose="020B0604020202020204" pitchFamily="34" charset="0"/>
                <a:cs typeface="Arial" panose="020B0604020202020204" pitchFamily="34" charset="0"/>
              </a:rPr>
              <a:t>68.5 million displaced individuals</a:t>
            </a:r>
          </a:p>
          <a:p>
            <a:pPr marL="685800" indent="-685800" algn="ctr">
              <a:buFont typeface="Arial" panose="020B0604020202020204" pitchFamily="34" charset="0"/>
              <a:buChar char="•"/>
            </a:pPr>
            <a:r>
              <a:rPr lang="en-US" sz="3800" dirty="0">
                <a:solidFill>
                  <a:srgbClr val="005984"/>
                </a:solidFill>
                <a:latin typeface="Arial" panose="020B0604020202020204" pitchFamily="34" charset="0"/>
                <a:cs typeface="Arial" panose="020B0604020202020204" pitchFamily="34" charset="0"/>
              </a:rPr>
              <a:t>25.4 million refugees</a:t>
            </a:r>
          </a:p>
          <a:p>
            <a:pPr marL="685800" indent="-685800" algn="ctr">
              <a:buFont typeface="Arial" panose="020B0604020202020204" pitchFamily="34" charset="0"/>
              <a:buChar char="•"/>
            </a:pPr>
            <a:r>
              <a:rPr lang="en-US" sz="3800" dirty="0">
                <a:solidFill>
                  <a:srgbClr val="005984"/>
                </a:solidFill>
                <a:latin typeface="Arial" panose="020B0604020202020204" pitchFamily="34" charset="0"/>
                <a:cs typeface="Arial" panose="020B0604020202020204" pitchFamily="34" charset="0"/>
              </a:rPr>
              <a:t>50% are under the age of 18</a:t>
            </a:r>
          </a:p>
          <a:p>
            <a:pPr algn="ctr"/>
            <a:endParaRPr lang="en-US" sz="3800" dirty="0">
              <a:solidFill>
                <a:srgbClr val="005984"/>
              </a:solidFill>
              <a:latin typeface="Arial" panose="020B0604020202020204" pitchFamily="34" charset="0"/>
              <a:cs typeface="Arial" panose="020B0604020202020204" pitchFamily="34" charset="0"/>
            </a:endParaRPr>
          </a:p>
          <a:p>
            <a:pPr algn="ctr"/>
            <a:r>
              <a:rPr lang="en-US" sz="3800" dirty="0">
                <a:solidFill>
                  <a:srgbClr val="005984"/>
                </a:solidFill>
                <a:latin typeface="Arial" panose="020B0604020202020204" pitchFamily="34" charset="0"/>
                <a:cs typeface="Arial" panose="020B0604020202020204" pitchFamily="34" charset="0"/>
              </a:rPr>
              <a:t>1% of refugees are resettled in a third country</a:t>
            </a:r>
          </a:p>
        </p:txBody>
      </p:sp>
      <p:sp>
        <p:nvSpPr>
          <p:cNvPr id="11" name="TextBox 10"/>
          <p:cNvSpPr txBox="1"/>
          <p:nvPr/>
        </p:nvSpPr>
        <p:spPr>
          <a:xfrm>
            <a:off x="775075" y="5686314"/>
            <a:ext cx="11028998" cy="707886"/>
          </a:xfrm>
          <a:prstGeom prst="rect">
            <a:avLst/>
          </a:prstGeom>
          <a:noFill/>
        </p:spPr>
        <p:txBody>
          <a:bodyPr wrap="square" rtlCol="0">
            <a:spAutoFit/>
          </a:bodyPr>
          <a:lstStyle/>
          <a:p>
            <a:pPr algn="r"/>
            <a:r>
              <a:rPr lang="en-CA" sz="4000" dirty="0">
                <a:solidFill>
                  <a:srgbClr val="FFFFFF"/>
                </a:solidFill>
                <a:latin typeface="Times New Roman" panose="02020603050405020304" pitchFamily="18" charset="0"/>
                <a:ea typeface="Helvetica" charset="0"/>
                <a:cs typeface="Times New Roman" panose="02020603050405020304" pitchFamily="18" charset="0"/>
              </a:rPr>
              <a:t>Worldwide Statistics</a:t>
            </a:r>
            <a:endParaRPr lang="en-CA" sz="4000" spc="300" dirty="0">
              <a:solidFill>
                <a:srgbClr val="FFFFFF"/>
              </a:solidFill>
              <a:latin typeface="Times New Roman" panose="02020603050405020304" pitchFamily="18" charset="0"/>
              <a:ea typeface="Helvetica"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50147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12" y="15766"/>
            <a:ext cx="12195012" cy="6856306"/>
          </a:xfrm>
          <a:prstGeom prst="rect">
            <a:avLst/>
          </a:prstGeom>
        </p:spPr>
      </p:pic>
      <p:sp>
        <p:nvSpPr>
          <p:cNvPr id="15" name="TextBox 14"/>
          <p:cNvSpPr txBox="1"/>
          <p:nvPr/>
        </p:nvSpPr>
        <p:spPr>
          <a:xfrm>
            <a:off x="1645135" y="5763885"/>
            <a:ext cx="10102704" cy="688586"/>
          </a:xfrm>
          <a:prstGeom prst="rect">
            <a:avLst/>
          </a:prstGeom>
          <a:noFill/>
        </p:spPr>
        <p:txBody>
          <a:bodyPr wrap="square" rtlCol="0">
            <a:spAutoFit/>
          </a:bodyPr>
          <a:lstStyle/>
          <a:p>
            <a:pPr algn="r">
              <a:lnSpc>
                <a:spcPts val="4500"/>
              </a:lnSpc>
            </a:pPr>
            <a:r>
              <a:rPr lang="en-US" sz="4000" dirty="0">
                <a:solidFill>
                  <a:schemeClr val="bg1"/>
                </a:solidFill>
                <a:latin typeface="Times New Roman" panose="02020603050405020304" pitchFamily="18" charset="0"/>
                <a:cs typeface="Times New Roman" panose="02020603050405020304" pitchFamily="18" charset="0"/>
              </a:rPr>
              <a:t>Presidential Determination</a:t>
            </a:r>
            <a:endParaRPr lang="en-CA" sz="5600" dirty="0">
              <a:solidFill>
                <a:schemeClr val="bg1"/>
              </a:solidFill>
              <a:latin typeface="Helvetica" charset="0"/>
              <a:ea typeface="Helvetica" charset="0"/>
              <a:cs typeface="Helvetica" charset="0"/>
            </a:endParaRPr>
          </a:p>
        </p:txBody>
      </p:sp>
      <p:pic>
        <p:nvPicPr>
          <p:cNvPr id="2054" name="Picture 6" descr="Image result for presidential refugee determination since 198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5656" y="848768"/>
            <a:ext cx="6667500" cy="438150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7656163" y="1100380"/>
            <a:ext cx="4535837" cy="2862322"/>
          </a:xfrm>
          <a:prstGeom prst="rect">
            <a:avLst/>
          </a:prstGeom>
        </p:spPr>
        <p:txBody>
          <a:bodyPr wrap="square">
            <a:spAutoFit/>
          </a:bodyPr>
          <a:lstStyle/>
          <a:p>
            <a:r>
              <a:rPr lang="en-US" sz="2800" dirty="0">
                <a:solidFill>
                  <a:srgbClr val="005984"/>
                </a:solidFill>
                <a:latin typeface="Arial" panose="020B0604020202020204" pitchFamily="34" charset="0"/>
                <a:cs typeface="Arial" panose="020B0604020202020204" pitchFamily="34" charset="0"/>
              </a:rPr>
              <a:t>2021 Determination: 65,000</a:t>
            </a:r>
          </a:p>
          <a:p>
            <a:endParaRPr lang="en-US" sz="2800" dirty="0">
              <a:solidFill>
                <a:srgbClr val="005984"/>
              </a:solidFill>
              <a:latin typeface="Arial" panose="020B0604020202020204" pitchFamily="34" charset="0"/>
              <a:cs typeface="Arial" panose="020B0604020202020204" pitchFamily="34" charset="0"/>
            </a:endParaRPr>
          </a:p>
          <a:p>
            <a:r>
              <a:rPr lang="en-US" sz="2800" dirty="0">
                <a:solidFill>
                  <a:srgbClr val="005984"/>
                </a:solidFill>
                <a:latin typeface="Arial" panose="020B0604020202020204" pitchFamily="34" charset="0"/>
                <a:cs typeface="Arial" panose="020B0604020202020204" pitchFamily="34" charset="0"/>
              </a:rPr>
              <a:t>Historically US resettles 80,000 – 110,000 refugees annually</a:t>
            </a:r>
            <a:br>
              <a:rPr lang="en-US" sz="2800" dirty="0">
                <a:solidFill>
                  <a:srgbClr val="005984"/>
                </a:solidFill>
                <a:latin typeface="Arial" panose="020B0604020202020204" pitchFamily="34" charset="0"/>
                <a:cs typeface="Arial" panose="020B0604020202020204" pitchFamily="34" charset="0"/>
              </a:rPr>
            </a:br>
            <a:endParaRPr lang="en-US" sz="1200" dirty="0">
              <a:solidFill>
                <a:srgbClr val="005984"/>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5583408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12" y="1694"/>
            <a:ext cx="12195012" cy="6856306"/>
          </a:xfrm>
          <a:prstGeom prst="rect">
            <a:avLst/>
          </a:prstGeom>
        </p:spPr>
      </p:pic>
      <p:sp>
        <p:nvSpPr>
          <p:cNvPr id="15" name="TextBox 14"/>
          <p:cNvSpPr txBox="1"/>
          <p:nvPr/>
        </p:nvSpPr>
        <p:spPr>
          <a:xfrm>
            <a:off x="1645135" y="5763885"/>
            <a:ext cx="10102704" cy="669414"/>
          </a:xfrm>
          <a:prstGeom prst="rect">
            <a:avLst/>
          </a:prstGeom>
          <a:noFill/>
        </p:spPr>
        <p:txBody>
          <a:bodyPr wrap="square" rtlCol="0">
            <a:spAutoFit/>
          </a:bodyPr>
          <a:lstStyle/>
          <a:p>
            <a:pPr algn="r">
              <a:lnSpc>
                <a:spcPts val="4500"/>
              </a:lnSpc>
            </a:pPr>
            <a:r>
              <a:rPr lang="en-CA" sz="4000" dirty="0">
                <a:solidFill>
                  <a:schemeClr val="bg1"/>
                </a:solidFill>
                <a:latin typeface="Times New Roman" panose="02020603050405020304" pitchFamily="18" charset="0"/>
                <a:ea typeface="Helvetica" charset="0"/>
                <a:cs typeface="Times New Roman" panose="02020603050405020304" pitchFamily="18" charset="0"/>
              </a:rPr>
              <a:t>LSC Charleston Refugee Admission Numbers</a:t>
            </a:r>
          </a:p>
        </p:txBody>
      </p:sp>
      <p:sp>
        <p:nvSpPr>
          <p:cNvPr id="2" name="TextBox 1"/>
          <p:cNvSpPr txBox="1"/>
          <p:nvPr/>
        </p:nvSpPr>
        <p:spPr>
          <a:xfrm>
            <a:off x="453050" y="1249539"/>
            <a:ext cx="11282888" cy="1477328"/>
          </a:xfrm>
          <a:prstGeom prst="rect">
            <a:avLst/>
          </a:prstGeom>
          <a:noFill/>
        </p:spPr>
        <p:txBody>
          <a:bodyPr wrap="square" rtlCol="0">
            <a:spAutoFit/>
          </a:bodyPr>
          <a:lstStyle/>
          <a:p>
            <a:pPr marL="571500" indent="-571500">
              <a:buFont typeface="Arial" panose="020B0604020202020204" pitchFamily="34" charset="0"/>
              <a:buChar char="•"/>
            </a:pPr>
            <a:r>
              <a:rPr lang="en-US" sz="4500" dirty="0">
                <a:solidFill>
                  <a:srgbClr val="165881"/>
                </a:solidFill>
                <a:latin typeface="Arial" panose="020B0604020202020204" pitchFamily="34" charset="0"/>
                <a:cs typeface="Arial" panose="020B0604020202020204" pitchFamily="34" charset="0"/>
              </a:rPr>
              <a:t>Refugees and SIVS: 175</a:t>
            </a:r>
          </a:p>
          <a:p>
            <a:pPr marL="571500" indent="-571500">
              <a:buFont typeface="Arial" panose="020B0604020202020204" pitchFamily="34" charset="0"/>
              <a:buChar char="•"/>
            </a:pPr>
            <a:r>
              <a:rPr lang="en-US" sz="4500" dirty="0">
                <a:solidFill>
                  <a:srgbClr val="165881"/>
                </a:solidFill>
                <a:latin typeface="Arial" panose="020B0604020202020204" pitchFamily="34" charset="0"/>
                <a:cs typeface="Arial" panose="020B0604020202020204" pitchFamily="34" charset="0"/>
              </a:rPr>
              <a:t>Afghan Placement and Assistance: 100</a:t>
            </a:r>
          </a:p>
        </p:txBody>
      </p:sp>
    </p:spTree>
    <p:custDataLst>
      <p:tags r:id="rId1"/>
    </p:custDataLst>
    <p:extLst>
      <p:ext uri="{BB962C8B-B14F-4D97-AF65-F5344CB8AC3E}">
        <p14:creationId xmlns:p14="http://schemas.microsoft.com/office/powerpoint/2010/main" val="42632604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12195012" cy="6856306"/>
          </a:xfrm>
          <a:prstGeom prst="rect">
            <a:avLst/>
          </a:prstGeom>
        </p:spPr>
      </p:pic>
      <p:sp>
        <p:nvSpPr>
          <p:cNvPr id="15" name="TextBox 14"/>
          <p:cNvSpPr txBox="1"/>
          <p:nvPr/>
        </p:nvSpPr>
        <p:spPr>
          <a:xfrm>
            <a:off x="1645135" y="5763885"/>
            <a:ext cx="10102704" cy="688586"/>
          </a:xfrm>
          <a:prstGeom prst="rect">
            <a:avLst/>
          </a:prstGeom>
          <a:noFill/>
        </p:spPr>
        <p:txBody>
          <a:bodyPr wrap="square" rtlCol="0">
            <a:spAutoFit/>
          </a:bodyPr>
          <a:lstStyle/>
          <a:p>
            <a:pPr algn="r">
              <a:lnSpc>
                <a:spcPts val="4500"/>
              </a:lnSpc>
            </a:pPr>
            <a:r>
              <a:rPr lang="en-US" sz="4000" dirty="0">
                <a:solidFill>
                  <a:schemeClr val="bg1"/>
                </a:solidFill>
                <a:latin typeface="Times New Roman" panose="02020603050405020304" pitchFamily="18" charset="0"/>
                <a:cs typeface="Times New Roman" panose="02020603050405020304" pitchFamily="18" charset="0"/>
              </a:rPr>
              <a:t>Refugee Admissions</a:t>
            </a:r>
            <a:endParaRPr lang="en-CA" sz="5600" dirty="0">
              <a:solidFill>
                <a:schemeClr val="bg1"/>
              </a:solidFill>
              <a:latin typeface="Helvetica" charset="0"/>
              <a:ea typeface="Helvetica" charset="0"/>
              <a:cs typeface="Helvetica" charset="0"/>
            </a:endParaRPr>
          </a:p>
        </p:txBody>
      </p:sp>
      <p:sp>
        <p:nvSpPr>
          <p:cNvPr id="3" name="TextBox 2"/>
          <p:cNvSpPr txBox="1"/>
          <p:nvPr/>
        </p:nvSpPr>
        <p:spPr>
          <a:xfrm>
            <a:off x="5873858" y="2433234"/>
            <a:ext cx="184731" cy="369332"/>
          </a:xfrm>
          <a:prstGeom prst="rect">
            <a:avLst/>
          </a:prstGeom>
          <a:noFill/>
        </p:spPr>
        <p:txBody>
          <a:bodyPr wrap="none" rtlCol="0">
            <a:spAutoFit/>
          </a:bodyPr>
          <a:lstStyle/>
          <a:p>
            <a:endParaRPr lang="en-US" dirty="0"/>
          </a:p>
        </p:txBody>
      </p:sp>
      <p:sp>
        <p:nvSpPr>
          <p:cNvPr id="4" name="TextBox 3"/>
          <p:cNvSpPr txBox="1"/>
          <p:nvPr/>
        </p:nvSpPr>
        <p:spPr>
          <a:xfrm>
            <a:off x="962114" y="1373838"/>
            <a:ext cx="11468745" cy="3016210"/>
          </a:xfrm>
          <a:prstGeom prst="rect">
            <a:avLst/>
          </a:prstGeom>
          <a:noFill/>
        </p:spPr>
        <p:txBody>
          <a:bodyPr wrap="square" rtlCol="0">
            <a:spAutoFit/>
          </a:bodyPr>
          <a:lstStyle/>
          <a:p>
            <a:r>
              <a:rPr lang="en-US" altLang="en-US" sz="3800" dirty="0">
                <a:solidFill>
                  <a:srgbClr val="165881"/>
                </a:solidFill>
                <a:latin typeface="Arial" panose="020B0604020202020204" pitchFamily="34" charset="0"/>
                <a:cs typeface="Arial" panose="020B0604020202020204" pitchFamily="34" charset="0"/>
              </a:rPr>
              <a:t>Africa, East Asia, Europe and Central Asia, Latin America/Caribbean, Near East/South Asia</a:t>
            </a:r>
          </a:p>
          <a:p>
            <a:endParaRPr lang="en-US" altLang="en-US" sz="3800" dirty="0">
              <a:solidFill>
                <a:srgbClr val="165881"/>
              </a:solidFill>
              <a:latin typeface="Arial" panose="020B0604020202020204" pitchFamily="34" charset="0"/>
              <a:cs typeface="Arial" panose="020B0604020202020204" pitchFamily="34" charset="0"/>
            </a:endParaRPr>
          </a:p>
          <a:p>
            <a:r>
              <a:rPr lang="en-US" altLang="en-US" sz="3800" dirty="0">
                <a:solidFill>
                  <a:srgbClr val="165881"/>
                </a:solidFill>
                <a:latin typeface="Arial" panose="020B0604020202020204" pitchFamily="34" charset="0"/>
                <a:cs typeface="Arial" panose="020B0604020202020204" pitchFamily="34" charset="0"/>
              </a:rPr>
              <a:t>*this is decided upon by the President in an Executive Order given each September.</a:t>
            </a:r>
          </a:p>
        </p:txBody>
      </p:sp>
    </p:spTree>
    <p:custDataLst>
      <p:tags r:id="rId1"/>
    </p:custDataLst>
    <p:extLst>
      <p:ext uri="{BB962C8B-B14F-4D97-AF65-F5344CB8AC3E}">
        <p14:creationId xmlns:p14="http://schemas.microsoft.com/office/powerpoint/2010/main" val="12108753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693"/>
            <a:ext cx="12195012" cy="6856306"/>
          </a:xfrm>
          <a:prstGeom prst="rect">
            <a:avLst/>
          </a:prstGeom>
        </p:spPr>
      </p:pic>
      <p:sp>
        <p:nvSpPr>
          <p:cNvPr id="10" name="TextBox 9"/>
          <p:cNvSpPr txBox="1"/>
          <p:nvPr/>
        </p:nvSpPr>
        <p:spPr>
          <a:xfrm>
            <a:off x="1625470" y="5733417"/>
            <a:ext cx="10102704" cy="707886"/>
          </a:xfrm>
          <a:prstGeom prst="rect">
            <a:avLst/>
          </a:prstGeom>
          <a:noFill/>
        </p:spPr>
        <p:txBody>
          <a:bodyPr wrap="square" rtlCol="0">
            <a:spAutoFit/>
          </a:bodyPr>
          <a:lstStyle/>
          <a:p>
            <a:pPr algn="r"/>
            <a:r>
              <a:rPr lang="en-US" sz="4000" dirty="0">
                <a:solidFill>
                  <a:schemeClr val="bg1"/>
                </a:solidFill>
                <a:latin typeface="Times New Roman" panose="02020603050405020304" pitchFamily="18" charset="0"/>
                <a:cs typeface="Times New Roman" panose="02020603050405020304" pitchFamily="18" charset="0"/>
              </a:rPr>
              <a:t>Circle of Welcome</a:t>
            </a:r>
            <a:endParaRPr lang="en-CA" sz="5600" dirty="0">
              <a:solidFill>
                <a:schemeClr val="bg1"/>
              </a:solidFill>
              <a:latin typeface="Helvetica" charset="0"/>
              <a:ea typeface="Helvetica" charset="0"/>
              <a:cs typeface="Helvetica" charset="0"/>
            </a:endParaRPr>
          </a:p>
        </p:txBody>
      </p:sp>
    </p:spTree>
    <p:custDataLst>
      <p:tags r:id="rId1"/>
    </p:custDataLst>
    <p:extLst>
      <p:ext uri="{BB962C8B-B14F-4D97-AF65-F5344CB8AC3E}">
        <p14:creationId xmlns:p14="http://schemas.microsoft.com/office/powerpoint/2010/main" val="30328412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3805"/>
            <a:ext cx="12195012" cy="6856307"/>
          </a:xfrm>
          <a:prstGeom prst="rect">
            <a:avLst/>
          </a:prstGeom>
        </p:spPr>
      </p:pic>
      <p:sp>
        <p:nvSpPr>
          <p:cNvPr id="15" name="TextBox 14"/>
          <p:cNvSpPr txBox="1"/>
          <p:nvPr/>
        </p:nvSpPr>
        <p:spPr>
          <a:xfrm>
            <a:off x="0" y="5666304"/>
            <a:ext cx="11794435" cy="707886"/>
          </a:xfrm>
          <a:prstGeom prst="rect">
            <a:avLst/>
          </a:prstGeom>
          <a:noFill/>
        </p:spPr>
        <p:txBody>
          <a:bodyPr wrap="square" rtlCol="0">
            <a:spAutoFit/>
          </a:bodyPr>
          <a:lstStyle/>
          <a:p>
            <a:pPr algn="r"/>
            <a:r>
              <a:rPr lang="en-US" sz="4000" dirty="0">
                <a:solidFill>
                  <a:schemeClr val="bg1"/>
                </a:solidFill>
                <a:latin typeface="Times New Roman" panose="02020603050405020304" pitchFamily="18" charset="0"/>
                <a:cs typeface="Times New Roman" panose="02020603050405020304" pitchFamily="18" charset="0"/>
              </a:rPr>
              <a:t>Program Overview</a:t>
            </a:r>
          </a:p>
        </p:txBody>
      </p:sp>
      <p:sp>
        <p:nvSpPr>
          <p:cNvPr id="16" name="Rectangle 15"/>
          <p:cNvSpPr/>
          <p:nvPr/>
        </p:nvSpPr>
        <p:spPr>
          <a:xfrm>
            <a:off x="6974237" y="162317"/>
            <a:ext cx="5083443" cy="5262979"/>
          </a:xfrm>
          <a:prstGeom prst="rect">
            <a:avLst/>
          </a:prstGeom>
        </p:spPr>
        <p:txBody>
          <a:bodyPr wrap="square">
            <a:spAutoFit/>
          </a:bodyPr>
          <a:lstStyle/>
          <a:p>
            <a:pPr algn="ctr"/>
            <a:r>
              <a:rPr lang="en-US" sz="2400" b="1" dirty="0">
                <a:solidFill>
                  <a:srgbClr val="165881"/>
                </a:solidFill>
                <a:latin typeface="Arial" panose="020B0604020202020204" pitchFamily="34" charset="0"/>
                <a:cs typeface="Arial" panose="020B0604020202020204" pitchFamily="34" charset="0"/>
              </a:rPr>
              <a:t>A New Look at Co-sponsorship</a:t>
            </a:r>
          </a:p>
          <a:p>
            <a:endParaRPr lang="en-US" sz="2400" dirty="0">
              <a:solidFill>
                <a:srgbClr val="165881"/>
              </a:solidFill>
              <a:latin typeface="Arial" panose="020B0604020202020204" pitchFamily="34" charset="0"/>
              <a:cs typeface="Arial" panose="020B0604020202020204" pitchFamily="34" charset="0"/>
            </a:endParaRPr>
          </a:p>
          <a:p>
            <a:r>
              <a:rPr lang="en-US" sz="2400" dirty="0">
                <a:solidFill>
                  <a:srgbClr val="165881"/>
                </a:solidFill>
                <a:latin typeface="Arial" panose="020B0604020202020204" pitchFamily="34" charset="0"/>
                <a:cs typeface="Arial" panose="020B0604020202020204" pitchFamily="34" charset="0"/>
              </a:rPr>
              <a:t>Welcoming the stranger and caring for their needs is a calling that is shared by most faith traditions and people of good conscience. </a:t>
            </a:r>
          </a:p>
          <a:p>
            <a:endParaRPr lang="en-US" sz="2400" dirty="0">
              <a:solidFill>
                <a:srgbClr val="165881"/>
              </a:solidFill>
              <a:latin typeface="Arial" panose="020B0604020202020204" pitchFamily="34" charset="0"/>
              <a:cs typeface="Arial" panose="020B0604020202020204" pitchFamily="34" charset="0"/>
            </a:endParaRPr>
          </a:p>
          <a:p>
            <a:r>
              <a:rPr lang="en-US" sz="2400" dirty="0">
                <a:solidFill>
                  <a:srgbClr val="165881"/>
                </a:solidFill>
                <a:latin typeface="Arial" panose="020B0604020202020204" pitchFamily="34" charset="0"/>
                <a:cs typeface="Arial" panose="020B0604020202020204" pitchFamily="34" charset="0"/>
              </a:rPr>
              <a:t>Perhaps now more than ever, there is a critical need for private support for resettling refugee families and walking with them as they rebuild their lives. </a:t>
            </a:r>
          </a:p>
          <a:p>
            <a:endParaRPr lang="en-US" sz="2400" b="1" dirty="0">
              <a:solidFill>
                <a:srgbClr val="165881"/>
              </a:solidFill>
              <a:latin typeface="Arial" panose="020B0604020202020204" pitchFamily="34" charset="0"/>
              <a:cs typeface="Arial" panose="020B0604020202020204" pitchFamily="34" charset="0"/>
            </a:endParaRPr>
          </a:p>
          <a:p>
            <a:endParaRPr lang="en-US" sz="2400" b="1" dirty="0">
              <a:solidFill>
                <a:srgbClr val="16588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15263839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693"/>
            <a:ext cx="12195012" cy="6856307"/>
          </a:xfrm>
          <a:prstGeom prst="rect">
            <a:avLst/>
          </a:prstGeom>
        </p:spPr>
      </p:pic>
      <p:sp>
        <p:nvSpPr>
          <p:cNvPr id="14" name="TextBox 13"/>
          <p:cNvSpPr txBox="1"/>
          <p:nvPr/>
        </p:nvSpPr>
        <p:spPr>
          <a:xfrm>
            <a:off x="0" y="5703251"/>
            <a:ext cx="11794435" cy="707886"/>
          </a:xfrm>
          <a:prstGeom prst="rect">
            <a:avLst/>
          </a:prstGeom>
          <a:noFill/>
        </p:spPr>
        <p:txBody>
          <a:bodyPr wrap="square" rtlCol="0">
            <a:spAutoFit/>
          </a:bodyPr>
          <a:lstStyle/>
          <a:p>
            <a:pPr algn="r"/>
            <a:r>
              <a:rPr lang="en-US" sz="4000" dirty="0">
                <a:solidFill>
                  <a:schemeClr val="bg1"/>
                </a:solidFill>
                <a:latin typeface="Times New Roman" panose="02020603050405020304" pitchFamily="18" charset="0"/>
                <a:cs typeface="Times New Roman" panose="02020603050405020304" pitchFamily="18" charset="0"/>
              </a:rPr>
              <a:t>Circle of Welcome Models</a:t>
            </a:r>
          </a:p>
        </p:txBody>
      </p:sp>
      <p:sp>
        <p:nvSpPr>
          <p:cNvPr id="5" name="Rectangle 4"/>
          <p:cNvSpPr/>
          <p:nvPr/>
        </p:nvSpPr>
        <p:spPr>
          <a:xfrm>
            <a:off x="6974237" y="139485"/>
            <a:ext cx="5067946" cy="4770537"/>
          </a:xfrm>
          <a:prstGeom prst="rect">
            <a:avLst/>
          </a:prstGeom>
        </p:spPr>
        <p:txBody>
          <a:bodyPr wrap="square">
            <a:spAutoFit/>
          </a:bodyPr>
          <a:lstStyle/>
          <a:p>
            <a:pPr lvl="0" algn="ctr" fontAlgn="base">
              <a:spcAft>
                <a:spcPts val="600"/>
              </a:spcAft>
            </a:pPr>
            <a:r>
              <a:rPr lang="en-US" sz="2400" b="1" dirty="0">
                <a:solidFill>
                  <a:srgbClr val="005984"/>
                </a:solidFill>
                <a:latin typeface="Arial" panose="020B0604020202020204" pitchFamily="34" charset="0"/>
                <a:cs typeface="Arial" panose="020B0604020202020204" pitchFamily="34" charset="0"/>
              </a:rPr>
              <a:t>Newly Arrived Model</a:t>
            </a:r>
          </a:p>
          <a:p>
            <a:pPr algn="ctr" fontAlgn="base">
              <a:spcAft>
                <a:spcPts val="600"/>
              </a:spcAft>
            </a:pPr>
            <a:r>
              <a:rPr lang="en-US" sz="2400" b="1" dirty="0">
                <a:solidFill>
                  <a:srgbClr val="005984"/>
                </a:solidFill>
                <a:latin typeface="Arial" panose="020B0604020202020204" pitchFamily="34" charset="0"/>
                <a:cs typeface="Arial" panose="020B0604020202020204" pitchFamily="34" charset="0"/>
              </a:rPr>
              <a:t>Post-Arrival Model</a:t>
            </a:r>
          </a:p>
          <a:p>
            <a:pPr algn="ctr" fontAlgn="base">
              <a:spcAft>
                <a:spcPts val="600"/>
              </a:spcAft>
            </a:pPr>
            <a:r>
              <a:rPr lang="en-US" sz="2400" b="1" dirty="0">
                <a:solidFill>
                  <a:srgbClr val="005984"/>
                </a:solidFill>
                <a:latin typeface="Arial" panose="020B0604020202020204" pitchFamily="34" charset="0"/>
                <a:cs typeface="Arial" panose="020B0604020202020204" pitchFamily="34" charset="0"/>
              </a:rPr>
              <a:t>Distant Partner Model</a:t>
            </a:r>
          </a:p>
          <a:p>
            <a:pPr marL="342900" lvl="0" indent="-342900" fontAlgn="base">
              <a:spcAft>
                <a:spcPts val="600"/>
              </a:spcAft>
              <a:buFont typeface="Arial" panose="020B0604020202020204" pitchFamily="34" charset="0"/>
              <a:buChar char="•"/>
            </a:pPr>
            <a:r>
              <a:rPr lang="en-US" sz="2400" dirty="0">
                <a:solidFill>
                  <a:srgbClr val="005984"/>
                </a:solidFill>
                <a:latin typeface="Arial" panose="020B0604020202020204" pitchFamily="34" charset="0"/>
                <a:cs typeface="Arial" panose="020B0604020202020204" pitchFamily="34" charset="0"/>
              </a:rPr>
              <a:t>Establish volunteer team </a:t>
            </a:r>
          </a:p>
          <a:p>
            <a:pPr marL="342900" indent="-342900" fontAlgn="base">
              <a:spcAft>
                <a:spcPts val="600"/>
              </a:spcAft>
              <a:buFont typeface="Arial" panose="020B0604020202020204" pitchFamily="34" charset="0"/>
              <a:buChar char="•"/>
            </a:pPr>
            <a:r>
              <a:rPr lang="en-US" sz="2400" dirty="0">
                <a:solidFill>
                  <a:srgbClr val="005984"/>
                </a:solidFill>
                <a:latin typeface="Arial" panose="020B0604020202020204" pitchFamily="34" charset="0"/>
                <a:cs typeface="Arial" panose="020B0604020202020204" pitchFamily="34" charset="0"/>
              </a:rPr>
              <a:t>Assist with core services</a:t>
            </a:r>
          </a:p>
          <a:p>
            <a:pPr marL="342900" indent="-342900" fontAlgn="base">
              <a:spcAft>
                <a:spcPts val="600"/>
              </a:spcAft>
              <a:buFont typeface="Arial" panose="020B0604020202020204" pitchFamily="34" charset="0"/>
              <a:buChar char="•"/>
            </a:pPr>
            <a:r>
              <a:rPr lang="en-US" sz="2400" dirty="0">
                <a:solidFill>
                  <a:srgbClr val="005984"/>
                </a:solidFill>
                <a:latin typeface="Arial" panose="020B0604020202020204" pitchFamily="34" charset="0"/>
                <a:cs typeface="Arial" panose="020B0604020202020204" pitchFamily="34" charset="0"/>
              </a:rPr>
              <a:t>Assist with essential activities</a:t>
            </a:r>
          </a:p>
          <a:p>
            <a:pPr marL="342900" lvl="0" indent="-342900" fontAlgn="base">
              <a:spcAft>
                <a:spcPts val="600"/>
              </a:spcAft>
              <a:buFont typeface="Arial" panose="020B0604020202020204" pitchFamily="34" charset="0"/>
              <a:buChar char="•"/>
            </a:pPr>
            <a:r>
              <a:rPr lang="en-US" sz="2400" dirty="0">
                <a:solidFill>
                  <a:srgbClr val="005984"/>
                </a:solidFill>
                <a:latin typeface="Arial" panose="020B0604020202020204" pitchFamily="34" charset="0"/>
                <a:cs typeface="Arial" panose="020B0604020202020204" pitchFamily="34" charset="0"/>
              </a:rPr>
              <a:t>Focus on integration &amp; friendship</a:t>
            </a:r>
          </a:p>
          <a:p>
            <a:pPr marL="342900" lvl="0" indent="-342900" fontAlgn="base">
              <a:spcAft>
                <a:spcPts val="600"/>
              </a:spcAft>
              <a:buFont typeface="Arial" panose="020B0604020202020204" pitchFamily="34" charset="0"/>
              <a:buChar char="•"/>
            </a:pPr>
            <a:r>
              <a:rPr lang="en-US" sz="2400" dirty="0">
                <a:solidFill>
                  <a:srgbClr val="005984"/>
                </a:solidFill>
                <a:latin typeface="Arial" panose="020B0604020202020204" pitchFamily="34" charset="0"/>
                <a:cs typeface="Arial" panose="020B0604020202020204" pitchFamily="34" charset="0"/>
              </a:rPr>
              <a:t>Provide spiritual, emotional and financial support to refugee and resettlement agency</a:t>
            </a:r>
          </a:p>
          <a:p>
            <a:pPr marL="342900" lvl="0" indent="-342900" fontAlgn="base">
              <a:spcAft>
                <a:spcPts val="600"/>
              </a:spcAft>
              <a:buFont typeface="Arial" panose="020B0604020202020204" pitchFamily="34" charset="0"/>
              <a:buChar char="•"/>
            </a:pPr>
            <a:r>
              <a:rPr lang="en-US" sz="2400" dirty="0">
                <a:solidFill>
                  <a:srgbClr val="005984"/>
                </a:solidFill>
                <a:latin typeface="Arial" panose="020B0604020202020204" pitchFamily="34" charset="0"/>
                <a:cs typeface="Arial" panose="020B0604020202020204" pitchFamily="34" charset="0"/>
              </a:rPr>
              <a:t>6 months - 1 year commitment</a:t>
            </a:r>
          </a:p>
        </p:txBody>
      </p:sp>
    </p:spTree>
    <p:custDataLst>
      <p:tags r:id="rId1"/>
    </p:custDataLst>
    <p:extLst>
      <p:ext uri="{BB962C8B-B14F-4D97-AF65-F5344CB8AC3E}">
        <p14:creationId xmlns:p14="http://schemas.microsoft.com/office/powerpoint/2010/main" val="41164411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693"/>
            <a:ext cx="12195012" cy="6856306"/>
          </a:xfrm>
          <a:prstGeom prst="rect">
            <a:avLst/>
          </a:prstGeom>
        </p:spPr>
      </p:pic>
      <p:sp>
        <p:nvSpPr>
          <p:cNvPr id="15" name="TextBox 14"/>
          <p:cNvSpPr txBox="1"/>
          <p:nvPr/>
        </p:nvSpPr>
        <p:spPr>
          <a:xfrm>
            <a:off x="1645135" y="5763885"/>
            <a:ext cx="10102704" cy="669414"/>
          </a:xfrm>
          <a:prstGeom prst="rect">
            <a:avLst/>
          </a:prstGeom>
          <a:noFill/>
        </p:spPr>
        <p:txBody>
          <a:bodyPr wrap="square" rtlCol="0">
            <a:spAutoFit/>
          </a:bodyPr>
          <a:lstStyle/>
          <a:p>
            <a:pPr algn="r">
              <a:lnSpc>
                <a:spcPts val="4500"/>
              </a:lnSpc>
            </a:pPr>
            <a:r>
              <a:rPr lang="en-US" sz="4000" dirty="0">
                <a:solidFill>
                  <a:schemeClr val="bg1"/>
                </a:solidFill>
                <a:latin typeface="Times New Roman" panose="02020603050405020304" pitchFamily="18" charset="0"/>
                <a:cs typeface="Times New Roman" panose="02020603050405020304" pitchFamily="18" charset="0"/>
              </a:rPr>
              <a:t>Circle of  Welcome Activities</a:t>
            </a:r>
            <a:endParaRPr lang="en-CA" sz="5600" dirty="0">
              <a:solidFill>
                <a:schemeClr val="bg1"/>
              </a:solidFill>
              <a:latin typeface="Helvetica" charset="0"/>
              <a:ea typeface="Helvetica" charset="0"/>
              <a:cs typeface="Helvetica" charset="0"/>
            </a:endParaRPr>
          </a:p>
        </p:txBody>
      </p:sp>
      <p:sp>
        <p:nvSpPr>
          <p:cNvPr id="5" name="Rectangle 4"/>
          <p:cNvSpPr/>
          <p:nvPr/>
        </p:nvSpPr>
        <p:spPr>
          <a:xfrm>
            <a:off x="492782" y="826859"/>
            <a:ext cx="4044573" cy="3539430"/>
          </a:xfrm>
          <a:prstGeom prst="rect">
            <a:avLst/>
          </a:prstGeom>
        </p:spPr>
        <p:txBody>
          <a:bodyPr wrap="square">
            <a:spAutoFit/>
          </a:bodyPr>
          <a:lstStyle/>
          <a:p>
            <a:pPr lvl="0"/>
            <a:r>
              <a:rPr lang="en-US" sz="2000" b="1" dirty="0">
                <a:solidFill>
                  <a:srgbClr val="005984"/>
                </a:solidFill>
                <a:latin typeface="Arial" panose="020B0604020202020204" pitchFamily="34" charset="0"/>
                <a:cs typeface="Arial" panose="020B0604020202020204" pitchFamily="34" charset="0"/>
              </a:rPr>
              <a:t>Organize your Group</a:t>
            </a:r>
            <a:br>
              <a:rPr lang="en-US" sz="2000" b="1" u="sng" dirty="0">
                <a:solidFill>
                  <a:srgbClr val="005984"/>
                </a:solidFill>
                <a:latin typeface="Arial" panose="020B0604020202020204" pitchFamily="34" charset="0"/>
                <a:cs typeface="Arial" panose="020B0604020202020204" pitchFamily="34" charset="0"/>
              </a:rPr>
            </a:br>
            <a:endParaRPr lang="en-US" sz="1200" u="sng" dirty="0">
              <a:solidFill>
                <a:srgbClr val="005984"/>
              </a:solidFill>
              <a:latin typeface="Arial" panose="020B0604020202020204" pitchFamily="34" charset="0"/>
              <a:cs typeface="Arial" panose="020B0604020202020204" pitchFamily="34" charset="0"/>
            </a:endParaRPr>
          </a:p>
          <a:p>
            <a:pPr marL="342900" lvl="0" indent="-342900" fontAlgn="base">
              <a:buFont typeface="Arial" panose="020B0604020202020204" pitchFamily="34" charset="0"/>
              <a:buChar char="•"/>
            </a:pPr>
            <a:r>
              <a:rPr lang="en-US" sz="2000" dirty="0">
                <a:solidFill>
                  <a:srgbClr val="005984"/>
                </a:solidFill>
                <a:latin typeface="Arial" panose="020B0604020202020204" pitchFamily="34" charset="0"/>
                <a:cs typeface="Arial" panose="020B0604020202020204" pitchFamily="34" charset="0"/>
              </a:rPr>
              <a:t>Outreach and Recruitment</a:t>
            </a:r>
            <a:endParaRPr lang="en-US" sz="2000" u="sng" dirty="0">
              <a:solidFill>
                <a:srgbClr val="005984"/>
              </a:solidFill>
              <a:latin typeface="Arial" panose="020B0604020202020204" pitchFamily="34" charset="0"/>
              <a:cs typeface="Arial" panose="020B0604020202020204" pitchFamily="34" charset="0"/>
            </a:endParaRPr>
          </a:p>
          <a:p>
            <a:pPr marL="342900" lvl="0" indent="-342900" fontAlgn="base">
              <a:buFont typeface="Arial" panose="020B0604020202020204" pitchFamily="34" charset="0"/>
              <a:buChar char="•"/>
            </a:pPr>
            <a:r>
              <a:rPr lang="en-US" sz="2000" dirty="0">
                <a:solidFill>
                  <a:srgbClr val="005984"/>
                </a:solidFill>
                <a:latin typeface="Arial" panose="020B0604020202020204" pitchFamily="34" charset="0"/>
                <a:cs typeface="Arial" panose="020B0604020202020204" pitchFamily="34" charset="0"/>
              </a:rPr>
              <a:t>Financial Assistance </a:t>
            </a:r>
          </a:p>
          <a:p>
            <a:pPr lvl="0" fontAlgn="base"/>
            <a:endParaRPr lang="en-US" sz="2000" u="sng" dirty="0">
              <a:solidFill>
                <a:srgbClr val="005984"/>
              </a:solidFill>
              <a:latin typeface="Arial" panose="020B0604020202020204" pitchFamily="34" charset="0"/>
              <a:cs typeface="Arial" panose="020B0604020202020204" pitchFamily="34" charset="0"/>
            </a:endParaRPr>
          </a:p>
          <a:p>
            <a:pPr lvl="0"/>
            <a:r>
              <a:rPr lang="en-US" sz="2000" b="1" dirty="0">
                <a:solidFill>
                  <a:srgbClr val="005984"/>
                </a:solidFill>
                <a:latin typeface="Arial" panose="020B0604020202020204" pitchFamily="34" charset="0"/>
                <a:cs typeface="Arial" panose="020B0604020202020204" pitchFamily="34" charset="0"/>
              </a:rPr>
              <a:t>Prepare for the family’s arrival</a:t>
            </a:r>
            <a:br>
              <a:rPr lang="en-US" sz="2000" b="1" u="sng" dirty="0">
                <a:solidFill>
                  <a:srgbClr val="005984"/>
                </a:solidFill>
                <a:latin typeface="Arial" panose="020B0604020202020204" pitchFamily="34" charset="0"/>
                <a:cs typeface="Arial" panose="020B0604020202020204" pitchFamily="34" charset="0"/>
              </a:rPr>
            </a:br>
            <a:endParaRPr lang="en-US" sz="1200" b="1" u="sng" dirty="0">
              <a:solidFill>
                <a:srgbClr val="005984"/>
              </a:solidFill>
              <a:latin typeface="Arial" panose="020B0604020202020204" pitchFamily="34" charset="0"/>
              <a:cs typeface="Arial" panose="020B0604020202020204" pitchFamily="34" charset="0"/>
            </a:endParaRPr>
          </a:p>
          <a:p>
            <a:pPr marL="342900" lvl="0" indent="-342900" fontAlgn="base">
              <a:buFont typeface="Arial" panose="020B0604020202020204" pitchFamily="34" charset="0"/>
              <a:buChar char="•"/>
            </a:pPr>
            <a:r>
              <a:rPr lang="en-US" sz="2000" dirty="0">
                <a:solidFill>
                  <a:srgbClr val="005984"/>
                </a:solidFill>
                <a:latin typeface="Arial" panose="020B0604020202020204" pitchFamily="34" charset="0"/>
                <a:cs typeface="Arial" panose="020B0604020202020204" pitchFamily="34" charset="0"/>
              </a:rPr>
              <a:t>Furnishings and Supplies </a:t>
            </a:r>
            <a:endParaRPr lang="en-US" sz="2000" u="sng" dirty="0">
              <a:solidFill>
                <a:srgbClr val="005984"/>
              </a:solidFill>
              <a:latin typeface="Arial" panose="020B0604020202020204" pitchFamily="34" charset="0"/>
              <a:cs typeface="Arial" panose="020B0604020202020204" pitchFamily="34" charset="0"/>
            </a:endParaRPr>
          </a:p>
          <a:p>
            <a:pPr marL="342900" lvl="0" indent="-342900" fontAlgn="base">
              <a:buFont typeface="Arial" panose="020B0604020202020204" pitchFamily="34" charset="0"/>
              <a:buChar char="•"/>
            </a:pPr>
            <a:r>
              <a:rPr lang="en-US" sz="2000" dirty="0">
                <a:solidFill>
                  <a:srgbClr val="005984"/>
                </a:solidFill>
                <a:latin typeface="Arial" panose="020B0604020202020204" pitchFamily="34" charset="0"/>
                <a:cs typeface="Arial" panose="020B0604020202020204" pitchFamily="34" charset="0"/>
              </a:rPr>
              <a:t>Welcome Home</a:t>
            </a:r>
          </a:p>
          <a:p>
            <a:pPr marL="342900" lvl="0" indent="-342900" fontAlgn="base">
              <a:buFont typeface="Arial" panose="020B0604020202020204" pitchFamily="34" charset="0"/>
              <a:buChar char="•"/>
            </a:pPr>
            <a:r>
              <a:rPr lang="en-US" sz="2000" dirty="0">
                <a:solidFill>
                  <a:srgbClr val="005984"/>
                </a:solidFill>
                <a:latin typeface="Arial" panose="020B0604020202020204" pitchFamily="34" charset="0"/>
                <a:cs typeface="Arial" panose="020B0604020202020204" pitchFamily="34" charset="0"/>
              </a:rPr>
              <a:t>Stock the Pantry </a:t>
            </a:r>
            <a:endParaRPr lang="en-US" sz="2000" u="sng" dirty="0">
              <a:solidFill>
                <a:srgbClr val="005984"/>
              </a:solidFill>
              <a:latin typeface="Arial" panose="020B0604020202020204" pitchFamily="34" charset="0"/>
              <a:cs typeface="Arial" panose="020B0604020202020204" pitchFamily="34" charset="0"/>
            </a:endParaRPr>
          </a:p>
          <a:p>
            <a:pPr marL="342900" lvl="0" indent="-342900" fontAlgn="base">
              <a:buFont typeface="Arial" panose="020B0604020202020204" pitchFamily="34" charset="0"/>
              <a:buChar char="•"/>
            </a:pPr>
            <a:r>
              <a:rPr lang="en-US" sz="2000" dirty="0">
                <a:solidFill>
                  <a:srgbClr val="005984"/>
                </a:solidFill>
                <a:latin typeface="Arial" panose="020B0604020202020204" pitchFamily="34" charset="0"/>
                <a:cs typeface="Arial" panose="020B0604020202020204" pitchFamily="34" charset="0"/>
              </a:rPr>
              <a:t>Welcome Meal</a:t>
            </a:r>
          </a:p>
          <a:p>
            <a:pPr marL="342900" lvl="0" indent="-342900" fontAlgn="base">
              <a:buFont typeface="Arial" panose="020B0604020202020204" pitchFamily="34" charset="0"/>
              <a:buChar char="•"/>
            </a:pPr>
            <a:r>
              <a:rPr lang="en-US" sz="2000" dirty="0">
                <a:solidFill>
                  <a:srgbClr val="005984"/>
                </a:solidFill>
                <a:latin typeface="Arial" panose="020B0604020202020204" pitchFamily="34" charset="0"/>
                <a:cs typeface="Arial" panose="020B0604020202020204" pitchFamily="34" charset="0"/>
              </a:rPr>
              <a:t>Airport Pick-up</a:t>
            </a:r>
          </a:p>
        </p:txBody>
      </p:sp>
      <p:sp>
        <p:nvSpPr>
          <p:cNvPr id="11" name="Rectangle 10"/>
          <p:cNvSpPr/>
          <p:nvPr/>
        </p:nvSpPr>
        <p:spPr>
          <a:xfrm>
            <a:off x="4794531" y="826859"/>
            <a:ext cx="2990850" cy="4278094"/>
          </a:xfrm>
          <a:prstGeom prst="rect">
            <a:avLst/>
          </a:prstGeom>
        </p:spPr>
        <p:txBody>
          <a:bodyPr wrap="square">
            <a:spAutoFit/>
          </a:bodyPr>
          <a:lstStyle/>
          <a:p>
            <a:pPr lvl="0"/>
            <a:r>
              <a:rPr lang="en-US" sz="2000" b="1" dirty="0">
                <a:solidFill>
                  <a:srgbClr val="005984"/>
                </a:solidFill>
                <a:latin typeface="Arial" panose="020B0604020202020204" pitchFamily="34" charset="0"/>
                <a:cs typeface="Arial" panose="020B0604020202020204" pitchFamily="34" charset="0"/>
              </a:rPr>
              <a:t>Support Integration</a:t>
            </a:r>
            <a:br>
              <a:rPr lang="en-US" sz="2000" b="1" u="sng" dirty="0">
                <a:solidFill>
                  <a:srgbClr val="005984"/>
                </a:solidFill>
                <a:latin typeface="Arial" panose="020B0604020202020204" pitchFamily="34" charset="0"/>
                <a:cs typeface="Arial" panose="020B0604020202020204" pitchFamily="34" charset="0"/>
              </a:rPr>
            </a:br>
            <a:endParaRPr lang="en-US" sz="1200" b="1" u="sng" dirty="0">
              <a:solidFill>
                <a:srgbClr val="005984"/>
              </a:solidFill>
              <a:latin typeface="Arial" panose="020B0604020202020204" pitchFamily="34" charset="0"/>
              <a:cs typeface="Arial" panose="020B0604020202020204" pitchFamily="34" charset="0"/>
            </a:endParaRPr>
          </a:p>
          <a:p>
            <a:pPr marL="342900" lvl="0" indent="-342900" fontAlgn="base">
              <a:buFont typeface="Arial" panose="020B0604020202020204" pitchFamily="34" charset="0"/>
              <a:buChar char="•"/>
            </a:pPr>
            <a:r>
              <a:rPr lang="en-US" sz="2000" dirty="0">
                <a:solidFill>
                  <a:srgbClr val="005984"/>
                </a:solidFill>
                <a:latin typeface="Arial" panose="020B0604020202020204" pitchFamily="34" charset="0"/>
                <a:cs typeface="Arial" panose="020B0604020202020204" pitchFamily="34" charset="0"/>
              </a:rPr>
              <a:t>Core Services </a:t>
            </a:r>
          </a:p>
          <a:p>
            <a:pPr marL="342900" lvl="0" indent="-342900" fontAlgn="base">
              <a:buFont typeface="Arial" panose="020B0604020202020204" pitchFamily="34" charset="0"/>
              <a:buChar char="•"/>
            </a:pPr>
            <a:r>
              <a:rPr lang="en-US" sz="2000" dirty="0">
                <a:solidFill>
                  <a:srgbClr val="005984"/>
                </a:solidFill>
                <a:latin typeface="Arial" panose="020B0604020202020204" pitchFamily="34" charset="0"/>
                <a:cs typeface="Arial" panose="020B0604020202020204" pitchFamily="34" charset="0"/>
              </a:rPr>
              <a:t>Seasonal Clothing</a:t>
            </a:r>
          </a:p>
          <a:p>
            <a:pPr marL="342900" lvl="0" indent="-342900" fontAlgn="base">
              <a:buFont typeface="Arial" panose="020B0604020202020204" pitchFamily="34" charset="0"/>
              <a:buChar char="•"/>
            </a:pPr>
            <a:r>
              <a:rPr lang="en-US" sz="2000" dirty="0">
                <a:solidFill>
                  <a:srgbClr val="005984"/>
                </a:solidFill>
                <a:latin typeface="Arial" panose="020B0604020202020204" pitchFamily="34" charset="0"/>
                <a:cs typeface="Arial" panose="020B0604020202020204" pitchFamily="34" charset="0"/>
              </a:rPr>
              <a:t>Community Guide </a:t>
            </a:r>
            <a:endParaRPr lang="en-US" sz="2000" u="sng" dirty="0">
              <a:solidFill>
                <a:srgbClr val="005984"/>
              </a:solidFill>
              <a:latin typeface="Arial" panose="020B0604020202020204" pitchFamily="34" charset="0"/>
              <a:cs typeface="Arial" panose="020B0604020202020204" pitchFamily="34" charset="0"/>
            </a:endParaRPr>
          </a:p>
          <a:p>
            <a:pPr marL="342900" lvl="0" indent="-342900" fontAlgn="base">
              <a:buFont typeface="Arial" panose="020B0604020202020204" pitchFamily="34" charset="0"/>
              <a:buChar char="•"/>
            </a:pPr>
            <a:r>
              <a:rPr lang="en-US" sz="2000" dirty="0">
                <a:solidFill>
                  <a:srgbClr val="005984"/>
                </a:solidFill>
                <a:latin typeface="Arial" panose="020B0604020202020204" pitchFamily="34" charset="0"/>
                <a:cs typeface="Arial" panose="020B0604020202020204" pitchFamily="34" charset="0"/>
              </a:rPr>
              <a:t>Transportation Assistance </a:t>
            </a:r>
            <a:endParaRPr lang="en-US" sz="2000" u="sng" dirty="0">
              <a:solidFill>
                <a:srgbClr val="005984"/>
              </a:solidFill>
              <a:latin typeface="Arial" panose="020B0604020202020204" pitchFamily="34" charset="0"/>
              <a:cs typeface="Arial" panose="020B0604020202020204" pitchFamily="34" charset="0"/>
            </a:endParaRPr>
          </a:p>
          <a:p>
            <a:pPr marL="342900" lvl="0" indent="-342900" fontAlgn="base">
              <a:buFont typeface="Arial" panose="020B0604020202020204" pitchFamily="34" charset="0"/>
              <a:buChar char="•"/>
            </a:pPr>
            <a:r>
              <a:rPr lang="en-US" sz="2000" dirty="0">
                <a:solidFill>
                  <a:srgbClr val="005984"/>
                </a:solidFill>
                <a:latin typeface="Arial" panose="020B0604020202020204" pitchFamily="34" charset="0"/>
                <a:cs typeface="Arial" panose="020B0604020202020204" pitchFamily="34" charset="0"/>
              </a:rPr>
              <a:t>Health </a:t>
            </a:r>
            <a:endParaRPr lang="en-US" sz="2000" u="sng" dirty="0">
              <a:solidFill>
                <a:srgbClr val="005984"/>
              </a:solidFill>
              <a:latin typeface="Arial" panose="020B0604020202020204" pitchFamily="34" charset="0"/>
              <a:cs typeface="Arial" panose="020B0604020202020204" pitchFamily="34" charset="0"/>
            </a:endParaRPr>
          </a:p>
          <a:p>
            <a:pPr marL="342900" lvl="0" indent="-342900" fontAlgn="base">
              <a:buFont typeface="Arial" panose="020B0604020202020204" pitchFamily="34" charset="0"/>
              <a:buChar char="•"/>
            </a:pPr>
            <a:r>
              <a:rPr lang="en-US" sz="2000" dirty="0">
                <a:solidFill>
                  <a:srgbClr val="005984"/>
                </a:solidFill>
                <a:latin typeface="Arial" panose="020B0604020202020204" pitchFamily="34" charset="0"/>
                <a:cs typeface="Arial" panose="020B0604020202020204" pitchFamily="34" charset="0"/>
              </a:rPr>
              <a:t>English Conversation </a:t>
            </a:r>
            <a:endParaRPr lang="en-US" sz="2000" u="sng" dirty="0">
              <a:solidFill>
                <a:srgbClr val="005984"/>
              </a:solidFill>
              <a:latin typeface="Arial" panose="020B0604020202020204" pitchFamily="34" charset="0"/>
              <a:cs typeface="Arial" panose="020B0604020202020204" pitchFamily="34" charset="0"/>
            </a:endParaRPr>
          </a:p>
          <a:p>
            <a:pPr marL="342900" lvl="0" indent="-342900" fontAlgn="base">
              <a:buFont typeface="Arial" panose="020B0604020202020204" pitchFamily="34" charset="0"/>
              <a:buChar char="•"/>
            </a:pPr>
            <a:r>
              <a:rPr lang="en-US" sz="2000" dirty="0">
                <a:solidFill>
                  <a:srgbClr val="005984"/>
                </a:solidFill>
                <a:latin typeface="Arial" panose="020B0604020202020204" pitchFamily="34" charset="0"/>
                <a:cs typeface="Arial" panose="020B0604020202020204" pitchFamily="34" charset="0"/>
              </a:rPr>
              <a:t>Financial Education/Literacy </a:t>
            </a:r>
            <a:endParaRPr lang="en-US" sz="2000" u="sng" dirty="0">
              <a:solidFill>
                <a:srgbClr val="005984"/>
              </a:solidFill>
              <a:latin typeface="Arial" panose="020B0604020202020204" pitchFamily="34" charset="0"/>
              <a:cs typeface="Arial" panose="020B0604020202020204" pitchFamily="34" charset="0"/>
            </a:endParaRPr>
          </a:p>
          <a:p>
            <a:pPr marL="342900" lvl="0" indent="-342900" fontAlgn="base">
              <a:buFont typeface="Arial" panose="020B0604020202020204" pitchFamily="34" charset="0"/>
              <a:buChar char="•"/>
            </a:pPr>
            <a:r>
              <a:rPr lang="en-US" sz="2000" dirty="0">
                <a:solidFill>
                  <a:srgbClr val="005984"/>
                </a:solidFill>
                <a:latin typeface="Arial" panose="020B0604020202020204" pitchFamily="34" charset="0"/>
                <a:cs typeface="Arial" panose="020B0604020202020204" pitchFamily="34" charset="0"/>
              </a:rPr>
              <a:t>Job Development </a:t>
            </a:r>
          </a:p>
          <a:p>
            <a:pPr marL="342900" lvl="0" indent="-342900" fontAlgn="base">
              <a:buFont typeface="Arial" panose="020B0604020202020204" pitchFamily="34" charset="0"/>
              <a:buChar char="•"/>
            </a:pPr>
            <a:r>
              <a:rPr lang="en-US" sz="2000" dirty="0">
                <a:solidFill>
                  <a:srgbClr val="005984"/>
                </a:solidFill>
                <a:latin typeface="Arial" panose="020B0604020202020204" pitchFamily="34" charset="0"/>
                <a:cs typeface="Arial" panose="020B0604020202020204" pitchFamily="34" charset="0"/>
              </a:rPr>
              <a:t>Friendship</a:t>
            </a:r>
          </a:p>
        </p:txBody>
      </p:sp>
      <p:sp>
        <p:nvSpPr>
          <p:cNvPr id="12" name="Rectangle 11"/>
          <p:cNvSpPr/>
          <p:nvPr/>
        </p:nvSpPr>
        <p:spPr>
          <a:xfrm>
            <a:off x="8042556" y="852672"/>
            <a:ext cx="3962402" cy="3847207"/>
          </a:xfrm>
          <a:prstGeom prst="rect">
            <a:avLst/>
          </a:prstGeom>
        </p:spPr>
        <p:txBody>
          <a:bodyPr wrap="square">
            <a:spAutoFit/>
          </a:bodyPr>
          <a:lstStyle/>
          <a:p>
            <a:pPr lvl="0"/>
            <a:r>
              <a:rPr lang="en-US" sz="2000" b="1" dirty="0">
                <a:solidFill>
                  <a:srgbClr val="005984"/>
                </a:solidFill>
                <a:latin typeface="Arial" panose="020B0604020202020204" pitchFamily="34" charset="0"/>
                <a:cs typeface="Arial" panose="020B0604020202020204" pitchFamily="34" charset="0"/>
              </a:rPr>
              <a:t>Communicate Regularly </a:t>
            </a:r>
          </a:p>
          <a:p>
            <a:pPr lvl="0"/>
            <a:r>
              <a:rPr lang="en-US" sz="2000" b="1" dirty="0">
                <a:solidFill>
                  <a:srgbClr val="005984"/>
                </a:solidFill>
                <a:latin typeface="Arial" panose="020B0604020202020204" pitchFamily="34" charset="0"/>
                <a:cs typeface="Arial" panose="020B0604020202020204" pitchFamily="34" charset="0"/>
              </a:rPr>
              <a:t>(all parties)</a:t>
            </a:r>
            <a:br>
              <a:rPr lang="en-US" sz="2000" b="1" u="sng" dirty="0">
                <a:solidFill>
                  <a:srgbClr val="005984"/>
                </a:solidFill>
                <a:latin typeface="Arial" panose="020B0604020202020204" pitchFamily="34" charset="0"/>
                <a:cs typeface="Arial" panose="020B0604020202020204" pitchFamily="34" charset="0"/>
              </a:rPr>
            </a:br>
            <a:endParaRPr lang="en-US" sz="1200" b="1" u="sng" dirty="0">
              <a:solidFill>
                <a:srgbClr val="005984"/>
              </a:solidFill>
              <a:latin typeface="Arial" panose="020B0604020202020204" pitchFamily="34" charset="0"/>
              <a:cs typeface="Arial" panose="020B0604020202020204" pitchFamily="34" charset="0"/>
            </a:endParaRPr>
          </a:p>
          <a:p>
            <a:pPr marL="342900" lvl="0" indent="-342900" fontAlgn="base">
              <a:buFont typeface="Arial" panose="020B0604020202020204" pitchFamily="34" charset="0"/>
              <a:buChar char="•"/>
            </a:pPr>
            <a:r>
              <a:rPr lang="en-US" sz="2000" dirty="0">
                <a:solidFill>
                  <a:srgbClr val="005984"/>
                </a:solidFill>
                <a:latin typeface="Arial" panose="020B0604020202020204" pitchFamily="34" charset="0"/>
                <a:cs typeface="Arial" panose="020B0604020202020204" pitchFamily="34" charset="0"/>
              </a:rPr>
              <a:t>Reporting Issues/Concerns</a:t>
            </a:r>
          </a:p>
          <a:p>
            <a:pPr marL="342900" lvl="0" indent="-342900" fontAlgn="base">
              <a:buFont typeface="Arial" panose="020B0604020202020204" pitchFamily="34" charset="0"/>
              <a:buChar char="•"/>
            </a:pPr>
            <a:r>
              <a:rPr lang="en-US" sz="2000" dirty="0">
                <a:solidFill>
                  <a:srgbClr val="005984"/>
                </a:solidFill>
                <a:latin typeface="Arial" panose="020B0604020202020204" pitchFamily="34" charset="0"/>
                <a:cs typeface="Arial" panose="020B0604020202020204" pitchFamily="34" charset="0"/>
              </a:rPr>
              <a:t>Setting goals and quarterly expectations </a:t>
            </a:r>
            <a:r>
              <a:rPr lang="en-US" sz="2000" u="sng" dirty="0">
                <a:solidFill>
                  <a:srgbClr val="005984"/>
                </a:solidFill>
                <a:latin typeface="Arial" panose="020B0604020202020204" pitchFamily="34" charset="0"/>
                <a:cs typeface="Arial" panose="020B0604020202020204" pitchFamily="34" charset="0"/>
              </a:rPr>
              <a:t>with</a:t>
            </a:r>
            <a:r>
              <a:rPr lang="en-US" sz="2000" dirty="0">
                <a:solidFill>
                  <a:srgbClr val="005984"/>
                </a:solidFill>
                <a:latin typeface="Arial" panose="020B0604020202020204" pitchFamily="34" charset="0"/>
                <a:cs typeface="Arial" panose="020B0604020202020204" pitchFamily="34" charset="0"/>
              </a:rPr>
              <a:t> family</a:t>
            </a:r>
          </a:p>
          <a:p>
            <a:pPr marL="342900" indent="-342900" fontAlgn="base">
              <a:buFont typeface="Arial" panose="020B0604020202020204" pitchFamily="34" charset="0"/>
              <a:buChar char="•"/>
            </a:pPr>
            <a:r>
              <a:rPr lang="en-US" sz="2000" dirty="0">
                <a:solidFill>
                  <a:srgbClr val="005984"/>
                </a:solidFill>
                <a:latin typeface="Arial" panose="020B0604020202020204" pitchFamily="34" charset="0"/>
                <a:cs typeface="Arial" panose="020B0604020202020204" pitchFamily="34" charset="0"/>
              </a:rPr>
              <a:t>Measuring Impact</a:t>
            </a:r>
          </a:p>
          <a:p>
            <a:pPr lvl="0" fontAlgn="base"/>
            <a:endParaRPr lang="en-US" sz="2000" dirty="0">
              <a:solidFill>
                <a:srgbClr val="005984"/>
              </a:solidFill>
              <a:latin typeface="Arial" panose="020B0604020202020204" pitchFamily="34" charset="0"/>
              <a:cs typeface="Arial" panose="020B0604020202020204" pitchFamily="34" charset="0"/>
            </a:endParaRPr>
          </a:p>
          <a:p>
            <a:pPr lvl="0"/>
            <a:r>
              <a:rPr lang="en-US" sz="2000" b="1" dirty="0">
                <a:solidFill>
                  <a:srgbClr val="005984"/>
                </a:solidFill>
                <a:latin typeface="Arial" panose="020B0604020202020204" pitchFamily="34" charset="0"/>
                <a:cs typeface="Arial" panose="020B0604020202020204" pitchFamily="34" charset="0"/>
              </a:rPr>
              <a:t>Build Support for Refugees</a:t>
            </a:r>
            <a:br>
              <a:rPr lang="en-US" sz="2000" b="1" u="sng" dirty="0">
                <a:solidFill>
                  <a:srgbClr val="005984"/>
                </a:solidFill>
                <a:latin typeface="Arial" panose="020B0604020202020204" pitchFamily="34" charset="0"/>
                <a:cs typeface="Arial" panose="020B0604020202020204" pitchFamily="34" charset="0"/>
              </a:rPr>
            </a:br>
            <a:endParaRPr lang="en-US" sz="1200" b="1" u="sng" dirty="0">
              <a:solidFill>
                <a:srgbClr val="005984"/>
              </a:solidFill>
              <a:latin typeface="Arial" panose="020B0604020202020204" pitchFamily="34" charset="0"/>
              <a:cs typeface="Arial" panose="020B0604020202020204" pitchFamily="34" charset="0"/>
            </a:endParaRPr>
          </a:p>
          <a:p>
            <a:pPr marL="342900" lvl="0" indent="-342900" fontAlgn="base">
              <a:buFont typeface="Arial" panose="020B0604020202020204" pitchFamily="34" charset="0"/>
              <a:buChar char="•"/>
            </a:pPr>
            <a:r>
              <a:rPr lang="en-US" sz="2000" dirty="0">
                <a:solidFill>
                  <a:srgbClr val="005984"/>
                </a:solidFill>
                <a:latin typeface="Arial" panose="020B0604020202020204" pitchFamily="34" charset="0"/>
                <a:cs typeface="Arial" panose="020B0604020202020204" pitchFamily="34" charset="0"/>
              </a:rPr>
              <a:t>Spiritual Considerations</a:t>
            </a:r>
          </a:p>
          <a:p>
            <a:pPr marL="342900" lvl="0" indent="-342900" fontAlgn="base">
              <a:buFont typeface="Arial" panose="020B0604020202020204" pitchFamily="34" charset="0"/>
              <a:buChar char="•"/>
            </a:pPr>
            <a:r>
              <a:rPr lang="en-US" sz="2000" dirty="0">
                <a:solidFill>
                  <a:srgbClr val="005984"/>
                </a:solidFill>
                <a:latin typeface="Arial" panose="020B0604020202020204" pitchFamily="34" charset="0"/>
                <a:cs typeface="Arial" panose="020B0604020202020204" pitchFamily="34" charset="0"/>
              </a:rPr>
              <a:t>Advocate</a:t>
            </a:r>
          </a:p>
          <a:p>
            <a:pPr marL="342900" lvl="0" indent="-342900" fontAlgn="base">
              <a:buFont typeface="Arial" panose="020B0604020202020204" pitchFamily="34" charset="0"/>
              <a:buChar char="•"/>
            </a:pPr>
            <a:r>
              <a:rPr lang="en-US" sz="2000" dirty="0">
                <a:solidFill>
                  <a:srgbClr val="005984"/>
                </a:solidFill>
                <a:latin typeface="Arial" panose="020B0604020202020204" pitchFamily="34" charset="0"/>
                <a:cs typeface="Arial" panose="020B0604020202020204" pitchFamily="34" charset="0"/>
              </a:rPr>
              <a:t>Recruit Volunteers</a:t>
            </a:r>
          </a:p>
        </p:txBody>
      </p:sp>
    </p:spTree>
    <p:custDataLst>
      <p:tags r:id="rId1"/>
    </p:custDataLst>
    <p:extLst>
      <p:ext uri="{BB962C8B-B14F-4D97-AF65-F5344CB8AC3E}">
        <p14:creationId xmlns:p14="http://schemas.microsoft.com/office/powerpoint/2010/main" val="41144646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 y="-29303"/>
            <a:ext cx="12195015" cy="6856307"/>
          </a:xfrm>
          <a:prstGeom prst="rect">
            <a:avLst/>
          </a:prstGeom>
        </p:spPr>
      </p:pic>
      <p:sp>
        <p:nvSpPr>
          <p:cNvPr id="11" name="TextBox 10"/>
          <p:cNvSpPr txBox="1"/>
          <p:nvPr/>
        </p:nvSpPr>
        <p:spPr>
          <a:xfrm>
            <a:off x="775075" y="5686314"/>
            <a:ext cx="11028998" cy="707886"/>
          </a:xfrm>
          <a:prstGeom prst="rect">
            <a:avLst/>
          </a:prstGeom>
          <a:noFill/>
        </p:spPr>
        <p:txBody>
          <a:bodyPr wrap="square" rtlCol="0">
            <a:spAutoFit/>
          </a:bodyPr>
          <a:lstStyle/>
          <a:p>
            <a:pPr algn="r"/>
            <a:r>
              <a:rPr lang="en-CA" sz="4000" dirty="0">
                <a:solidFill>
                  <a:srgbClr val="FFFFFF"/>
                </a:solidFill>
                <a:latin typeface="Times New Roman" panose="02020603050405020304" pitchFamily="18" charset="0"/>
                <a:ea typeface="Helvetica" charset="0"/>
                <a:cs typeface="Times New Roman" panose="02020603050405020304" pitchFamily="18" charset="0"/>
              </a:rPr>
              <a:t>Integration leads to belonging</a:t>
            </a:r>
            <a:endParaRPr lang="en-CA" sz="4000" spc="300" dirty="0">
              <a:solidFill>
                <a:srgbClr val="FFFFFF"/>
              </a:solidFill>
              <a:latin typeface="Times New Roman" panose="02020603050405020304" pitchFamily="18" charset="0"/>
              <a:ea typeface="Helvetica" charset="0"/>
              <a:cs typeface="Times New Roman" panose="02020603050405020304" pitchFamily="18" charset="0"/>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64119" y="2556433"/>
            <a:ext cx="4386020" cy="3289515"/>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54748" y="1092998"/>
            <a:ext cx="5084444" cy="3813333"/>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07328" y="1461767"/>
            <a:ext cx="3074477" cy="4099302"/>
          </a:xfrm>
          <a:prstGeom prst="rect">
            <a:avLst/>
          </a:prstGeom>
        </p:spPr>
      </p:pic>
    </p:spTree>
    <p:custDataLst>
      <p:tags r:id="rId1"/>
    </p:custDataLst>
    <p:extLst>
      <p:ext uri="{BB962C8B-B14F-4D97-AF65-F5344CB8AC3E}">
        <p14:creationId xmlns:p14="http://schemas.microsoft.com/office/powerpoint/2010/main" val="14456740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693"/>
            <a:ext cx="12195012" cy="6856306"/>
          </a:xfrm>
          <a:prstGeom prst="rect">
            <a:avLst/>
          </a:prstGeom>
        </p:spPr>
      </p:pic>
      <p:sp>
        <p:nvSpPr>
          <p:cNvPr id="21" name="TextBox 20"/>
          <p:cNvSpPr txBox="1"/>
          <p:nvPr/>
        </p:nvSpPr>
        <p:spPr>
          <a:xfrm>
            <a:off x="1625470" y="5733417"/>
            <a:ext cx="10102704" cy="707886"/>
          </a:xfrm>
          <a:prstGeom prst="rect">
            <a:avLst/>
          </a:prstGeom>
          <a:noFill/>
        </p:spPr>
        <p:txBody>
          <a:bodyPr wrap="square" rtlCol="0">
            <a:spAutoFit/>
          </a:bodyPr>
          <a:lstStyle/>
          <a:p>
            <a:pPr algn="r"/>
            <a:r>
              <a:rPr lang="en-US" sz="4000" dirty="0">
                <a:solidFill>
                  <a:schemeClr val="bg1"/>
                </a:solidFill>
                <a:latin typeface="Times New Roman" panose="02020603050405020304" pitchFamily="18" charset="0"/>
                <a:cs typeface="Times New Roman" panose="02020603050405020304" pitchFamily="18" charset="0"/>
              </a:rPr>
              <a:t>Who are Refugees?</a:t>
            </a:r>
            <a:endParaRPr lang="en-CA" sz="5600" dirty="0">
              <a:solidFill>
                <a:schemeClr val="bg1"/>
              </a:solidFill>
              <a:latin typeface="Helvetica" charset="0"/>
              <a:ea typeface="Helvetica" charset="0"/>
              <a:cs typeface="Helvetica" charset="0"/>
            </a:endParaRPr>
          </a:p>
        </p:txBody>
      </p:sp>
      <p:sp>
        <p:nvSpPr>
          <p:cNvPr id="22" name="Rectangle 21"/>
          <p:cNvSpPr/>
          <p:nvPr/>
        </p:nvSpPr>
        <p:spPr>
          <a:xfrm>
            <a:off x="554182" y="1126836"/>
            <a:ext cx="6927273" cy="2872509"/>
          </a:xfrm>
          <a:prstGeom prst="rect">
            <a:avLst/>
          </a:prstGeom>
          <a:solidFill>
            <a:srgbClr val="1E5260">
              <a:alpha val="46667"/>
            </a:srgbClr>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Rectangle 22"/>
          <p:cNvSpPr/>
          <p:nvPr/>
        </p:nvSpPr>
        <p:spPr>
          <a:xfrm>
            <a:off x="734290" y="1316595"/>
            <a:ext cx="6567055" cy="2492990"/>
          </a:xfrm>
          <a:prstGeom prst="rect">
            <a:avLst/>
          </a:prstGeom>
        </p:spPr>
        <p:txBody>
          <a:bodyPr wrap="square">
            <a:spAutoFit/>
          </a:bodyPr>
          <a:lstStyle/>
          <a:p>
            <a:pPr lvl="0" fontAlgn="base"/>
            <a:r>
              <a:rPr lang="en-US" sz="2400" b="1" dirty="0">
                <a:solidFill>
                  <a:schemeClr val="bg1"/>
                </a:solidFill>
                <a:latin typeface="Arial" panose="020B0604020202020204" pitchFamily="34" charset="0"/>
                <a:cs typeface="Arial" panose="020B0604020202020204" pitchFamily="34" charset="0"/>
              </a:rPr>
              <a:t>Fear of persecution for reasons of:</a:t>
            </a:r>
            <a:br>
              <a:rPr lang="en-US" sz="2400" u="sng" dirty="0">
                <a:solidFill>
                  <a:schemeClr val="bg1"/>
                </a:solidFill>
                <a:latin typeface="Arial" panose="020B0604020202020204" pitchFamily="34" charset="0"/>
                <a:cs typeface="Arial" panose="020B0604020202020204" pitchFamily="34" charset="0"/>
              </a:rPr>
            </a:br>
            <a:endParaRPr lang="en-US" sz="1200" u="sng" dirty="0">
              <a:solidFill>
                <a:schemeClr val="bg1"/>
              </a:solidFill>
              <a:latin typeface="Arial" panose="020B0604020202020204" pitchFamily="34" charset="0"/>
              <a:cs typeface="Arial" panose="020B0604020202020204" pitchFamily="34" charset="0"/>
            </a:endParaRPr>
          </a:p>
          <a:p>
            <a:pPr marL="1028700" lvl="1" indent="-571500" fontAlgn="base">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Race</a:t>
            </a:r>
          </a:p>
          <a:p>
            <a:pPr marL="1028700" lvl="1" indent="-571500" fontAlgn="base">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Religion</a:t>
            </a:r>
          </a:p>
          <a:p>
            <a:pPr marL="1028700" lvl="1" indent="-571500" fontAlgn="base">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Nationality</a:t>
            </a:r>
          </a:p>
          <a:p>
            <a:pPr marL="1028700" lvl="1" indent="-571500" fontAlgn="base">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Membership of a particular social group</a:t>
            </a:r>
          </a:p>
          <a:p>
            <a:pPr marL="1028700" lvl="1" indent="-571500" fontAlgn="base">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Political opinion</a:t>
            </a:r>
          </a:p>
        </p:txBody>
      </p:sp>
    </p:spTree>
    <p:custDataLst>
      <p:tags r:id="rId1"/>
    </p:custDataLst>
    <p:extLst>
      <p:ext uri="{BB962C8B-B14F-4D97-AF65-F5344CB8AC3E}">
        <p14:creationId xmlns:p14="http://schemas.microsoft.com/office/powerpoint/2010/main" val="8184472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 y="-29304"/>
            <a:ext cx="12195015" cy="6856307"/>
          </a:xfrm>
          <a:prstGeom prst="rect">
            <a:avLst/>
          </a:prstGeom>
        </p:spPr>
      </p:pic>
      <p:sp>
        <p:nvSpPr>
          <p:cNvPr id="11" name="TextBox 10"/>
          <p:cNvSpPr txBox="1"/>
          <p:nvPr/>
        </p:nvSpPr>
        <p:spPr>
          <a:xfrm>
            <a:off x="775075" y="5686314"/>
            <a:ext cx="11028998" cy="707886"/>
          </a:xfrm>
          <a:prstGeom prst="rect">
            <a:avLst/>
          </a:prstGeom>
          <a:noFill/>
        </p:spPr>
        <p:txBody>
          <a:bodyPr wrap="square" rtlCol="0">
            <a:spAutoFit/>
          </a:bodyPr>
          <a:lstStyle/>
          <a:p>
            <a:pPr algn="r"/>
            <a:r>
              <a:rPr lang="en-CA" sz="4000" dirty="0">
                <a:solidFill>
                  <a:srgbClr val="FFFFFF"/>
                </a:solidFill>
                <a:latin typeface="Times New Roman" panose="02020603050405020304" pitchFamily="18" charset="0"/>
                <a:ea typeface="Helvetica" charset="0"/>
                <a:cs typeface="Times New Roman" panose="02020603050405020304" pitchFamily="18" charset="0"/>
              </a:rPr>
              <a:t>Integration leads to belonging</a:t>
            </a:r>
            <a:endParaRPr lang="en-CA" sz="4000" spc="300" dirty="0">
              <a:solidFill>
                <a:srgbClr val="FFFFFF"/>
              </a:solidFill>
              <a:latin typeface="Times New Roman" panose="02020603050405020304" pitchFamily="18" charset="0"/>
              <a:ea typeface="Helvetica" charset="0"/>
              <a:cs typeface="Times New Roman" panose="02020603050405020304" pitchFamily="18" charset="0"/>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3733" y="1475639"/>
            <a:ext cx="5125140" cy="3742841"/>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7506" y="852407"/>
            <a:ext cx="5760203" cy="3240114"/>
          </a:xfrm>
          <a:prstGeom prst="rect">
            <a:avLst/>
          </a:prstGeom>
        </p:spPr>
      </p:pic>
    </p:spTree>
    <p:custDataLst>
      <p:tags r:id="rId1"/>
    </p:custDataLst>
    <p:extLst>
      <p:ext uri="{BB962C8B-B14F-4D97-AF65-F5344CB8AC3E}">
        <p14:creationId xmlns:p14="http://schemas.microsoft.com/office/powerpoint/2010/main" val="22748150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 y="-137793"/>
            <a:ext cx="12195015" cy="6856307"/>
          </a:xfrm>
          <a:prstGeom prst="rect">
            <a:avLst/>
          </a:prstGeom>
        </p:spPr>
      </p:pic>
      <p:sp>
        <p:nvSpPr>
          <p:cNvPr id="11" name="TextBox 10"/>
          <p:cNvSpPr txBox="1"/>
          <p:nvPr/>
        </p:nvSpPr>
        <p:spPr>
          <a:xfrm>
            <a:off x="775075" y="5686314"/>
            <a:ext cx="11028998" cy="707886"/>
          </a:xfrm>
          <a:prstGeom prst="rect">
            <a:avLst/>
          </a:prstGeom>
          <a:noFill/>
        </p:spPr>
        <p:txBody>
          <a:bodyPr wrap="square" rtlCol="0">
            <a:spAutoFit/>
          </a:bodyPr>
          <a:lstStyle/>
          <a:p>
            <a:pPr algn="r"/>
            <a:r>
              <a:rPr lang="en-CA" sz="4000" dirty="0">
                <a:solidFill>
                  <a:srgbClr val="FFFFFF"/>
                </a:solidFill>
                <a:latin typeface="Times New Roman" panose="02020603050405020304" pitchFamily="18" charset="0"/>
                <a:ea typeface="Helvetica" charset="0"/>
                <a:cs typeface="Times New Roman" panose="02020603050405020304" pitchFamily="18" charset="0"/>
              </a:rPr>
              <a:t>Integration leads to belonging</a:t>
            </a:r>
            <a:endParaRPr lang="en-CA" sz="4000" spc="300" dirty="0">
              <a:solidFill>
                <a:srgbClr val="FFFFFF"/>
              </a:solidFill>
              <a:latin typeface="Times New Roman" panose="02020603050405020304" pitchFamily="18" charset="0"/>
              <a:ea typeface="Helvetica" charset="0"/>
              <a:cs typeface="Times New Roman" panose="02020603050405020304" pitchFamily="18" charset="0"/>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4134" y="1746714"/>
            <a:ext cx="5323668" cy="3986096"/>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83594" y="2047386"/>
            <a:ext cx="4915950" cy="3685424"/>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01163" y="1061682"/>
            <a:ext cx="4381548" cy="3286161"/>
          </a:xfrm>
          <a:prstGeom prst="rect">
            <a:avLst/>
          </a:prstGeom>
        </p:spPr>
      </p:pic>
    </p:spTree>
    <p:custDataLst>
      <p:tags r:id="rId1"/>
    </p:custDataLst>
    <p:extLst>
      <p:ext uri="{BB962C8B-B14F-4D97-AF65-F5344CB8AC3E}">
        <p14:creationId xmlns:p14="http://schemas.microsoft.com/office/powerpoint/2010/main" val="5947766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 y="1693"/>
            <a:ext cx="12195015" cy="6856307"/>
          </a:xfrm>
          <a:prstGeom prst="rect">
            <a:avLst/>
          </a:prstGeom>
        </p:spPr>
      </p:pic>
      <p:sp>
        <p:nvSpPr>
          <p:cNvPr id="11" name="TextBox 10"/>
          <p:cNvSpPr txBox="1"/>
          <p:nvPr/>
        </p:nvSpPr>
        <p:spPr>
          <a:xfrm>
            <a:off x="775075" y="5686314"/>
            <a:ext cx="11028998" cy="707886"/>
          </a:xfrm>
          <a:prstGeom prst="rect">
            <a:avLst/>
          </a:prstGeom>
          <a:noFill/>
        </p:spPr>
        <p:txBody>
          <a:bodyPr wrap="square" rtlCol="0">
            <a:spAutoFit/>
          </a:bodyPr>
          <a:lstStyle/>
          <a:p>
            <a:pPr algn="r"/>
            <a:r>
              <a:rPr lang="en-CA" sz="4000" dirty="0">
                <a:solidFill>
                  <a:srgbClr val="FFFFFF"/>
                </a:solidFill>
                <a:latin typeface="Times New Roman" panose="02020603050405020304" pitchFamily="18" charset="0"/>
                <a:ea typeface="Helvetica" charset="0"/>
                <a:cs typeface="Times New Roman" panose="02020603050405020304" pitchFamily="18" charset="0"/>
              </a:rPr>
              <a:t>Contact: Bedrija Jazic – bjazic@lscarolinas.net</a:t>
            </a:r>
            <a:endParaRPr lang="en-CA" sz="4000" spc="300" dirty="0">
              <a:solidFill>
                <a:srgbClr val="FFFFFF"/>
              </a:solidFill>
              <a:latin typeface="Times New Roman" panose="02020603050405020304" pitchFamily="18" charset="0"/>
              <a:ea typeface="Helvetica" charset="0"/>
              <a:cs typeface="Times New Roman" panose="02020603050405020304" pitchFamily="18" charset="0"/>
            </a:endParaRPr>
          </a:p>
        </p:txBody>
      </p:sp>
      <p:sp>
        <p:nvSpPr>
          <p:cNvPr id="4" name="TextBox 3"/>
          <p:cNvSpPr txBox="1"/>
          <p:nvPr/>
        </p:nvSpPr>
        <p:spPr>
          <a:xfrm>
            <a:off x="464950" y="2020363"/>
            <a:ext cx="11339124" cy="1938992"/>
          </a:xfrm>
          <a:prstGeom prst="rect">
            <a:avLst/>
          </a:prstGeom>
          <a:noFill/>
        </p:spPr>
        <p:txBody>
          <a:bodyPr wrap="square" rtlCol="0">
            <a:spAutoFit/>
          </a:bodyPr>
          <a:lstStyle/>
          <a:p>
            <a:r>
              <a:rPr lang="en-US" sz="4000" dirty="0">
                <a:solidFill>
                  <a:srgbClr val="EB178A"/>
                </a:solidFill>
                <a:latin typeface="Arial" panose="020B0604020202020204" pitchFamily="34" charset="0"/>
                <a:cs typeface="Arial" panose="020B0604020202020204" pitchFamily="34" charset="0"/>
              </a:rPr>
              <a:t>“If we have no peace, it is because we have forgotten that we belong to each other.”</a:t>
            </a:r>
          </a:p>
          <a:p>
            <a:pPr algn="r"/>
            <a:r>
              <a:rPr lang="en-US" sz="4000" dirty="0">
                <a:solidFill>
                  <a:srgbClr val="EB178A"/>
                </a:solidFill>
                <a:latin typeface="Arial" panose="020B0604020202020204" pitchFamily="34" charset="0"/>
                <a:cs typeface="Arial" panose="020B0604020202020204" pitchFamily="34" charset="0"/>
              </a:rPr>
              <a:t>-Mother Teresa</a:t>
            </a:r>
          </a:p>
        </p:txBody>
      </p:sp>
    </p:spTree>
    <p:custDataLst>
      <p:tags r:id="rId1"/>
    </p:custDataLst>
    <p:extLst>
      <p:ext uri="{BB962C8B-B14F-4D97-AF65-F5344CB8AC3E}">
        <p14:creationId xmlns:p14="http://schemas.microsoft.com/office/powerpoint/2010/main" val="19843454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693"/>
            <a:ext cx="12195012" cy="6856306"/>
          </a:xfrm>
          <a:prstGeom prst="rect">
            <a:avLst/>
          </a:prstGeom>
        </p:spPr>
      </p:pic>
      <p:sp>
        <p:nvSpPr>
          <p:cNvPr id="21" name="TextBox 20"/>
          <p:cNvSpPr txBox="1"/>
          <p:nvPr/>
        </p:nvSpPr>
        <p:spPr>
          <a:xfrm>
            <a:off x="1625470" y="5733417"/>
            <a:ext cx="10102704" cy="707886"/>
          </a:xfrm>
          <a:prstGeom prst="rect">
            <a:avLst/>
          </a:prstGeom>
          <a:noFill/>
        </p:spPr>
        <p:txBody>
          <a:bodyPr wrap="square" rtlCol="0">
            <a:spAutoFit/>
          </a:bodyPr>
          <a:lstStyle/>
          <a:p>
            <a:pPr algn="r"/>
            <a:r>
              <a:rPr lang="en-US" sz="4000" dirty="0">
                <a:solidFill>
                  <a:schemeClr val="bg1"/>
                </a:solidFill>
                <a:latin typeface="Times New Roman" panose="02020603050405020304" pitchFamily="18" charset="0"/>
                <a:cs typeface="Times New Roman" panose="02020603050405020304" pitchFamily="18" charset="0"/>
              </a:rPr>
              <a:t>Who are SIV’s?</a:t>
            </a:r>
            <a:endParaRPr lang="en-CA" sz="5600" dirty="0">
              <a:solidFill>
                <a:schemeClr val="bg1"/>
              </a:solidFill>
              <a:latin typeface="Helvetica" charset="0"/>
              <a:ea typeface="Helvetica" charset="0"/>
              <a:cs typeface="Helvetica" charset="0"/>
            </a:endParaRPr>
          </a:p>
        </p:txBody>
      </p:sp>
      <p:sp>
        <p:nvSpPr>
          <p:cNvPr id="22" name="Rectangle 21"/>
          <p:cNvSpPr/>
          <p:nvPr/>
        </p:nvSpPr>
        <p:spPr>
          <a:xfrm>
            <a:off x="554182" y="1126836"/>
            <a:ext cx="6927273" cy="2872509"/>
          </a:xfrm>
          <a:prstGeom prst="rect">
            <a:avLst/>
          </a:prstGeom>
          <a:solidFill>
            <a:srgbClr val="1E5260">
              <a:alpha val="46667"/>
            </a:srgbClr>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Rectangle 22"/>
          <p:cNvSpPr/>
          <p:nvPr/>
        </p:nvSpPr>
        <p:spPr>
          <a:xfrm>
            <a:off x="734290" y="1316595"/>
            <a:ext cx="6567055" cy="3231654"/>
          </a:xfrm>
          <a:prstGeom prst="rect">
            <a:avLst/>
          </a:prstGeom>
        </p:spPr>
        <p:txBody>
          <a:bodyPr wrap="square">
            <a:spAutoFit/>
          </a:bodyPr>
          <a:lstStyle/>
          <a:p>
            <a:pPr lvl="0" fontAlgn="base"/>
            <a:r>
              <a:rPr lang="en-US" sz="2400" b="1" dirty="0">
                <a:solidFill>
                  <a:schemeClr val="bg1"/>
                </a:solidFill>
                <a:latin typeface="Arial" panose="020B0604020202020204" pitchFamily="34" charset="0"/>
                <a:cs typeface="Arial" panose="020B0604020202020204" pitchFamily="34" charset="0"/>
              </a:rPr>
              <a:t>Special Immigrant Visa</a:t>
            </a:r>
            <a:br>
              <a:rPr lang="en-US" sz="2400" u="sng" dirty="0">
                <a:solidFill>
                  <a:schemeClr val="bg1"/>
                </a:solidFill>
                <a:latin typeface="Arial" panose="020B0604020202020204" pitchFamily="34" charset="0"/>
                <a:cs typeface="Arial" panose="020B0604020202020204" pitchFamily="34" charset="0"/>
              </a:rPr>
            </a:br>
            <a:endParaRPr lang="en-US" sz="1200" u="sng" dirty="0">
              <a:solidFill>
                <a:schemeClr val="bg1"/>
              </a:solidFill>
              <a:latin typeface="Arial" panose="020B0604020202020204" pitchFamily="34" charset="0"/>
              <a:cs typeface="Arial" panose="020B0604020202020204" pitchFamily="34" charset="0"/>
            </a:endParaRPr>
          </a:p>
          <a:p>
            <a:pPr marL="1028700" lvl="1" indent="-571500" fontAlgn="base">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Afghan and Iraqi nationals </a:t>
            </a:r>
          </a:p>
          <a:p>
            <a:pPr marL="1028700" lvl="1" indent="-571500" fontAlgn="base">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Interpreters, translators, worked for the US military, allies who supported our mission in Afghanistan and Iraq</a:t>
            </a:r>
          </a:p>
          <a:p>
            <a:pPr marL="1028700" lvl="1" indent="-571500" fontAlgn="base">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In danger of retaliation due to affiliation with the US military</a:t>
            </a:r>
          </a:p>
          <a:p>
            <a:pPr marL="1028700" lvl="1" indent="-571500" fontAlgn="base">
              <a:buFont typeface="Arial" panose="020B0604020202020204" pitchFamily="34" charset="0"/>
              <a:buChar char="•"/>
            </a:pPr>
            <a:endParaRPr lang="en-US" sz="2400" dirty="0">
              <a:solidFill>
                <a:schemeClr val="bg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7384196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693"/>
            <a:ext cx="12195012" cy="6856306"/>
          </a:xfrm>
          <a:prstGeom prst="rect">
            <a:avLst/>
          </a:prstGeom>
        </p:spPr>
      </p:pic>
      <p:sp>
        <p:nvSpPr>
          <p:cNvPr id="21" name="TextBox 20"/>
          <p:cNvSpPr txBox="1"/>
          <p:nvPr/>
        </p:nvSpPr>
        <p:spPr>
          <a:xfrm>
            <a:off x="1625470" y="5733417"/>
            <a:ext cx="10102704" cy="707886"/>
          </a:xfrm>
          <a:prstGeom prst="rect">
            <a:avLst/>
          </a:prstGeom>
          <a:noFill/>
        </p:spPr>
        <p:txBody>
          <a:bodyPr wrap="square" rtlCol="0">
            <a:spAutoFit/>
          </a:bodyPr>
          <a:lstStyle/>
          <a:p>
            <a:pPr algn="r"/>
            <a:r>
              <a:rPr lang="en-US" sz="4000" dirty="0">
                <a:solidFill>
                  <a:schemeClr val="bg1"/>
                </a:solidFill>
                <a:latin typeface="Times New Roman" panose="02020603050405020304" pitchFamily="18" charset="0"/>
                <a:cs typeface="Times New Roman" panose="02020603050405020304" pitchFamily="18" charset="0"/>
              </a:rPr>
              <a:t>What is Humanitarian Parole?</a:t>
            </a:r>
            <a:endParaRPr lang="en-CA" sz="5600" dirty="0">
              <a:solidFill>
                <a:schemeClr val="bg1"/>
              </a:solidFill>
              <a:latin typeface="Helvetica" charset="0"/>
              <a:ea typeface="Helvetica" charset="0"/>
              <a:cs typeface="Helvetica" charset="0"/>
            </a:endParaRPr>
          </a:p>
        </p:txBody>
      </p:sp>
      <p:sp>
        <p:nvSpPr>
          <p:cNvPr id="22" name="Rectangle 21"/>
          <p:cNvSpPr/>
          <p:nvPr/>
        </p:nvSpPr>
        <p:spPr>
          <a:xfrm>
            <a:off x="554182" y="1126836"/>
            <a:ext cx="6927273" cy="2872509"/>
          </a:xfrm>
          <a:prstGeom prst="rect">
            <a:avLst/>
          </a:prstGeom>
          <a:solidFill>
            <a:srgbClr val="1E5260">
              <a:alpha val="46667"/>
            </a:srgbClr>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Rectangle 22"/>
          <p:cNvSpPr/>
          <p:nvPr/>
        </p:nvSpPr>
        <p:spPr>
          <a:xfrm>
            <a:off x="734290" y="1316595"/>
            <a:ext cx="6567055" cy="2123658"/>
          </a:xfrm>
          <a:prstGeom prst="rect">
            <a:avLst/>
          </a:prstGeom>
        </p:spPr>
        <p:txBody>
          <a:bodyPr wrap="square">
            <a:spAutoFit/>
          </a:bodyPr>
          <a:lstStyle/>
          <a:p>
            <a:pPr lvl="0" fontAlgn="base"/>
            <a:r>
              <a:rPr lang="en-US" sz="2400" u="sng" dirty="0">
                <a:solidFill>
                  <a:schemeClr val="bg1"/>
                </a:solidFill>
                <a:latin typeface="Arial" panose="020B0604020202020204" pitchFamily="34" charset="0"/>
                <a:cs typeface="Arial" panose="020B0604020202020204" pitchFamily="34" charset="0"/>
              </a:rPr>
              <a:t>Granted for urgent humanitarian reasons</a:t>
            </a:r>
            <a:br>
              <a:rPr lang="en-US" sz="2400" u="sng" dirty="0">
                <a:solidFill>
                  <a:schemeClr val="bg1"/>
                </a:solidFill>
                <a:latin typeface="Arial" panose="020B0604020202020204" pitchFamily="34" charset="0"/>
                <a:cs typeface="Arial" panose="020B0604020202020204" pitchFamily="34" charset="0"/>
              </a:rPr>
            </a:br>
            <a:endParaRPr lang="en-US" sz="1200" u="sng" dirty="0">
              <a:solidFill>
                <a:schemeClr val="bg1"/>
              </a:solidFill>
              <a:latin typeface="Arial" panose="020B0604020202020204" pitchFamily="34" charset="0"/>
              <a:cs typeface="Arial" panose="020B0604020202020204" pitchFamily="34" charset="0"/>
            </a:endParaRPr>
          </a:p>
          <a:p>
            <a:pPr marL="1028700" lvl="1" indent="-571500" fontAlgn="base">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Allies evacuated from Afghanistan</a:t>
            </a:r>
          </a:p>
          <a:p>
            <a:pPr marL="1028700" lvl="1" indent="-571500" fontAlgn="base">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Temporary status – 2 years</a:t>
            </a:r>
          </a:p>
          <a:p>
            <a:pPr marL="1028700" lvl="1" indent="-571500" fontAlgn="base">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Limited access to public benefits</a:t>
            </a:r>
          </a:p>
          <a:p>
            <a:pPr marL="1028700" lvl="1" indent="-571500" fontAlgn="base">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Eligible to work </a:t>
            </a:r>
          </a:p>
        </p:txBody>
      </p:sp>
    </p:spTree>
    <p:custDataLst>
      <p:tags r:id="rId1"/>
    </p:custDataLst>
    <p:extLst>
      <p:ext uri="{BB962C8B-B14F-4D97-AF65-F5344CB8AC3E}">
        <p14:creationId xmlns:p14="http://schemas.microsoft.com/office/powerpoint/2010/main" val="9355563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 y="1693"/>
            <a:ext cx="12195015" cy="6856307"/>
          </a:xfrm>
          <a:prstGeom prst="rect">
            <a:avLst/>
          </a:prstGeom>
        </p:spPr>
      </p:pic>
      <p:sp>
        <p:nvSpPr>
          <p:cNvPr id="9" name="TextBox 8"/>
          <p:cNvSpPr txBox="1"/>
          <p:nvPr/>
        </p:nvSpPr>
        <p:spPr>
          <a:xfrm>
            <a:off x="775075" y="5686314"/>
            <a:ext cx="11028998" cy="707886"/>
          </a:xfrm>
          <a:prstGeom prst="rect">
            <a:avLst/>
          </a:prstGeom>
          <a:noFill/>
        </p:spPr>
        <p:txBody>
          <a:bodyPr wrap="square" rtlCol="0">
            <a:spAutoFit/>
          </a:bodyPr>
          <a:lstStyle/>
          <a:p>
            <a:pPr algn="r"/>
            <a:r>
              <a:rPr lang="en-CA" sz="4000" dirty="0">
                <a:solidFill>
                  <a:srgbClr val="FFFFFF"/>
                </a:solidFill>
                <a:latin typeface="Times New Roman" panose="02020603050405020304" pitchFamily="18" charset="0"/>
                <a:ea typeface="Helvetica" charset="0"/>
                <a:cs typeface="Times New Roman" panose="02020603050405020304" pitchFamily="18" charset="0"/>
              </a:rPr>
              <a:t>Pathway to Resettlement</a:t>
            </a:r>
            <a:endParaRPr lang="en-CA" sz="4000" spc="300" dirty="0">
              <a:solidFill>
                <a:srgbClr val="FFFFFF"/>
              </a:solidFill>
              <a:latin typeface="Times New Roman" panose="02020603050405020304" pitchFamily="18" charset="0"/>
              <a:ea typeface="Helvetica"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8449024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693"/>
            <a:ext cx="12195012" cy="6856307"/>
          </a:xfrm>
          <a:prstGeom prst="rect">
            <a:avLst/>
          </a:prstGeom>
        </p:spPr>
      </p:pic>
      <p:sp>
        <p:nvSpPr>
          <p:cNvPr id="9" name="TextBox 8"/>
          <p:cNvSpPr txBox="1"/>
          <p:nvPr/>
        </p:nvSpPr>
        <p:spPr>
          <a:xfrm>
            <a:off x="775075" y="5686314"/>
            <a:ext cx="11028998" cy="707886"/>
          </a:xfrm>
          <a:prstGeom prst="rect">
            <a:avLst/>
          </a:prstGeom>
          <a:noFill/>
        </p:spPr>
        <p:txBody>
          <a:bodyPr wrap="square" rtlCol="0">
            <a:spAutoFit/>
          </a:bodyPr>
          <a:lstStyle/>
          <a:p>
            <a:pPr algn="r"/>
            <a:r>
              <a:rPr lang="en-CA" sz="4000" dirty="0">
                <a:solidFill>
                  <a:srgbClr val="FFFFFF"/>
                </a:solidFill>
                <a:latin typeface="Times New Roman" panose="02020603050405020304" pitchFamily="18" charset="0"/>
                <a:ea typeface="Helvetica" charset="0"/>
                <a:cs typeface="Times New Roman" panose="02020603050405020304" pitchFamily="18" charset="0"/>
              </a:rPr>
              <a:t>Pathway to Resettlement</a:t>
            </a:r>
            <a:endParaRPr lang="en-CA" sz="4000" spc="300" dirty="0">
              <a:solidFill>
                <a:srgbClr val="FFFFFF"/>
              </a:solidFill>
              <a:latin typeface="Times New Roman" panose="02020603050405020304" pitchFamily="18" charset="0"/>
              <a:ea typeface="Helvetica"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0404387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 y="1693"/>
            <a:ext cx="12195015" cy="6856307"/>
          </a:xfrm>
          <a:prstGeom prst="rect">
            <a:avLst/>
          </a:prstGeom>
        </p:spPr>
      </p:pic>
      <p:sp>
        <p:nvSpPr>
          <p:cNvPr id="11" name="TextBox 10"/>
          <p:cNvSpPr txBox="1"/>
          <p:nvPr/>
        </p:nvSpPr>
        <p:spPr>
          <a:xfrm>
            <a:off x="775075" y="5686314"/>
            <a:ext cx="11028998" cy="707886"/>
          </a:xfrm>
          <a:prstGeom prst="rect">
            <a:avLst/>
          </a:prstGeom>
          <a:noFill/>
        </p:spPr>
        <p:txBody>
          <a:bodyPr wrap="square" rtlCol="0">
            <a:spAutoFit/>
          </a:bodyPr>
          <a:lstStyle/>
          <a:p>
            <a:pPr algn="r"/>
            <a:r>
              <a:rPr lang="en-CA" sz="4000" spc="300" dirty="0">
                <a:solidFill>
                  <a:srgbClr val="FFFFFF"/>
                </a:solidFill>
                <a:latin typeface="Times New Roman" panose="02020603050405020304" pitchFamily="18" charset="0"/>
                <a:ea typeface="Helvetica" charset="0"/>
                <a:cs typeface="Times New Roman" panose="02020603050405020304" pitchFamily="18" charset="0"/>
              </a:rPr>
              <a:t>Steps Prior to Resettlement</a:t>
            </a:r>
          </a:p>
        </p:txBody>
      </p:sp>
      <p:sp>
        <p:nvSpPr>
          <p:cNvPr id="4" name="Content Placeholder 3"/>
          <p:cNvSpPr>
            <a:spLocks noGrp="1"/>
          </p:cNvSpPr>
          <p:nvPr>
            <p:ph sz="half" idx="1"/>
          </p:nvPr>
        </p:nvSpPr>
        <p:spPr>
          <a:xfrm>
            <a:off x="384134" y="1208869"/>
            <a:ext cx="5813464" cy="4773478"/>
          </a:xfrm>
        </p:spPr>
        <p:txBody>
          <a:bodyPr>
            <a:normAutofit fontScale="70000" lnSpcReduction="20000"/>
          </a:bodyPr>
          <a:lstStyle/>
          <a:p>
            <a:r>
              <a:rPr lang="en-US" sz="2900" dirty="0">
                <a:solidFill>
                  <a:srgbClr val="005984"/>
                </a:solidFill>
                <a:latin typeface="Arial" panose="020B0604020202020204" pitchFamily="34" charset="0"/>
                <a:cs typeface="Arial" panose="020B0604020202020204" pitchFamily="34" charset="0"/>
              </a:rPr>
              <a:t>1. </a:t>
            </a:r>
            <a:r>
              <a:rPr lang="en-US" sz="2900" b="1" dirty="0">
                <a:solidFill>
                  <a:srgbClr val="005984"/>
                </a:solidFill>
                <a:latin typeface="Arial" panose="020B0604020202020204" pitchFamily="34" charset="0"/>
                <a:cs typeface="Arial" panose="020B0604020202020204" pitchFamily="34" charset="0"/>
              </a:rPr>
              <a:t>Registration</a:t>
            </a:r>
            <a:r>
              <a:rPr lang="en-US" sz="2900" dirty="0">
                <a:solidFill>
                  <a:srgbClr val="005984"/>
                </a:solidFill>
                <a:latin typeface="Arial" panose="020B0604020202020204" pitchFamily="34" charset="0"/>
                <a:cs typeface="Arial" panose="020B0604020202020204" pitchFamily="34" charset="0"/>
              </a:rPr>
              <a:t> with the United Nations.</a:t>
            </a:r>
          </a:p>
          <a:p>
            <a:r>
              <a:rPr lang="en-US" sz="2900" dirty="0">
                <a:solidFill>
                  <a:srgbClr val="005984"/>
                </a:solidFill>
                <a:latin typeface="Arial" panose="020B0604020202020204" pitchFamily="34" charset="0"/>
                <a:cs typeface="Arial" panose="020B0604020202020204" pitchFamily="34" charset="0"/>
              </a:rPr>
              <a:t>2. </a:t>
            </a:r>
            <a:r>
              <a:rPr lang="en-US" sz="2900" b="1" dirty="0">
                <a:solidFill>
                  <a:srgbClr val="005984"/>
                </a:solidFill>
                <a:latin typeface="Arial" panose="020B0604020202020204" pitchFamily="34" charset="0"/>
                <a:cs typeface="Arial" panose="020B0604020202020204" pitchFamily="34" charset="0"/>
              </a:rPr>
              <a:t>Interview </a:t>
            </a:r>
            <a:r>
              <a:rPr lang="en-US" sz="2900" dirty="0">
                <a:solidFill>
                  <a:srgbClr val="005984"/>
                </a:solidFill>
                <a:latin typeface="Arial" panose="020B0604020202020204" pitchFamily="34" charset="0"/>
                <a:cs typeface="Arial" panose="020B0604020202020204" pitchFamily="34" charset="0"/>
              </a:rPr>
              <a:t>with the United Nations.</a:t>
            </a:r>
          </a:p>
          <a:p>
            <a:r>
              <a:rPr lang="en-US" sz="2900" dirty="0">
                <a:solidFill>
                  <a:srgbClr val="005984"/>
                </a:solidFill>
                <a:latin typeface="Arial" panose="020B0604020202020204" pitchFamily="34" charset="0"/>
                <a:cs typeface="Arial" panose="020B0604020202020204" pitchFamily="34" charset="0"/>
              </a:rPr>
              <a:t>3. </a:t>
            </a:r>
            <a:r>
              <a:rPr lang="en-US" sz="2900" b="1" dirty="0">
                <a:solidFill>
                  <a:srgbClr val="005984"/>
                </a:solidFill>
                <a:latin typeface="Arial" panose="020B0604020202020204" pitchFamily="34" charset="0"/>
                <a:cs typeface="Arial" panose="020B0604020202020204" pitchFamily="34" charset="0"/>
              </a:rPr>
              <a:t>Refugee status</a:t>
            </a:r>
            <a:r>
              <a:rPr lang="en-US" sz="2900" dirty="0">
                <a:solidFill>
                  <a:srgbClr val="005984"/>
                </a:solidFill>
                <a:latin typeface="Arial" panose="020B0604020202020204" pitchFamily="34" charset="0"/>
                <a:cs typeface="Arial" panose="020B0604020202020204" pitchFamily="34" charset="0"/>
              </a:rPr>
              <a:t> granted by the United Nations.</a:t>
            </a:r>
          </a:p>
          <a:p>
            <a:r>
              <a:rPr lang="en-US" sz="2900" dirty="0">
                <a:solidFill>
                  <a:srgbClr val="005984"/>
                </a:solidFill>
                <a:latin typeface="Arial" panose="020B0604020202020204" pitchFamily="34" charset="0"/>
                <a:cs typeface="Arial" panose="020B0604020202020204" pitchFamily="34" charset="0"/>
              </a:rPr>
              <a:t>4. </a:t>
            </a:r>
            <a:r>
              <a:rPr lang="en-US" sz="2900" b="1" dirty="0">
                <a:solidFill>
                  <a:srgbClr val="005984"/>
                </a:solidFill>
                <a:latin typeface="Arial" panose="020B0604020202020204" pitchFamily="34" charset="0"/>
                <a:cs typeface="Arial" panose="020B0604020202020204" pitchFamily="34" charset="0"/>
              </a:rPr>
              <a:t>Referral</a:t>
            </a:r>
            <a:r>
              <a:rPr lang="en-US" sz="2900" dirty="0">
                <a:solidFill>
                  <a:srgbClr val="005984"/>
                </a:solidFill>
                <a:latin typeface="Arial" panose="020B0604020202020204" pitchFamily="34" charset="0"/>
                <a:cs typeface="Arial" panose="020B0604020202020204" pitchFamily="34" charset="0"/>
              </a:rPr>
              <a:t> for resettlement in the United States.</a:t>
            </a:r>
          </a:p>
          <a:p>
            <a:r>
              <a:rPr lang="en-US" sz="2900" dirty="0">
                <a:solidFill>
                  <a:srgbClr val="005984"/>
                </a:solidFill>
                <a:latin typeface="Arial" panose="020B0604020202020204" pitchFamily="34" charset="0"/>
                <a:cs typeface="Arial" panose="020B0604020202020204" pitchFamily="34" charset="0"/>
              </a:rPr>
              <a:t>5. </a:t>
            </a:r>
            <a:r>
              <a:rPr lang="en-US" sz="2900" b="1" dirty="0">
                <a:solidFill>
                  <a:srgbClr val="005984"/>
                </a:solidFill>
                <a:latin typeface="Arial" panose="020B0604020202020204" pitchFamily="34" charset="0"/>
                <a:cs typeface="Arial" panose="020B0604020202020204" pitchFamily="34" charset="0"/>
              </a:rPr>
              <a:t>Interview</a:t>
            </a:r>
            <a:r>
              <a:rPr lang="en-US" sz="2900" dirty="0">
                <a:solidFill>
                  <a:srgbClr val="005984"/>
                </a:solidFill>
                <a:latin typeface="Arial" panose="020B0604020202020204" pitchFamily="34" charset="0"/>
                <a:cs typeface="Arial" panose="020B0604020202020204" pitchFamily="34" charset="0"/>
              </a:rPr>
              <a:t> with State Department contractors. </a:t>
            </a:r>
          </a:p>
          <a:p>
            <a:r>
              <a:rPr lang="en-US" sz="2900" dirty="0">
                <a:solidFill>
                  <a:srgbClr val="005984"/>
                </a:solidFill>
                <a:latin typeface="Arial" panose="020B0604020202020204" pitchFamily="34" charset="0"/>
                <a:cs typeface="Arial" panose="020B0604020202020204" pitchFamily="34" charset="0"/>
              </a:rPr>
              <a:t>6. </a:t>
            </a:r>
            <a:r>
              <a:rPr lang="en-US" sz="2900" dirty="0">
                <a:solidFill>
                  <a:srgbClr val="EB178A"/>
                </a:solidFill>
                <a:latin typeface="Arial" panose="020B0604020202020204" pitchFamily="34" charset="0"/>
                <a:cs typeface="Arial" panose="020B0604020202020204" pitchFamily="34" charset="0"/>
              </a:rPr>
              <a:t>First </a:t>
            </a:r>
            <a:r>
              <a:rPr lang="en-US" sz="2900" b="1" dirty="0">
                <a:solidFill>
                  <a:srgbClr val="EB178A"/>
                </a:solidFill>
                <a:latin typeface="Arial" panose="020B0604020202020204" pitchFamily="34" charset="0"/>
                <a:cs typeface="Arial" panose="020B0604020202020204" pitchFamily="34" charset="0"/>
              </a:rPr>
              <a:t>background check</a:t>
            </a:r>
            <a:r>
              <a:rPr lang="en-US" sz="2900" dirty="0">
                <a:solidFill>
                  <a:srgbClr val="EB178A"/>
                </a:solidFill>
                <a:latin typeface="Arial" panose="020B0604020202020204" pitchFamily="34" charset="0"/>
                <a:cs typeface="Arial" panose="020B0604020202020204" pitchFamily="34" charset="0"/>
              </a:rPr>
              <a:t>.</a:t>
            </a:r>
          </a:p>
          <a:p>
            <a:r>
              <a:rPr lang="en-US" sz="2900" dirty="0">
                <a:solidFill>
                  <a:srgbClr val="005984"/>
                </a:solidFill>
                <a:latin typeface="Arial" panose="020B0604020202020204" pitchFamily="34" charset="0"/>
                <a:cs typeface="Arial" panose="020B0604020202020204" pitchFamily="34" charset="0"/>
              </a:rPr>
              <a:t>7. </a:t>
            </a:r>
            <a:r>
              <a:rPr lang="en-US" sz="2900" b="1" dirty="0">
                <a:solidFill>
                  <a:srgbClr val="EB178A"/>
                </a:solidFill>
                <a:latin typeface="Arial" panose="020B0604020202020204" pitchFamily="34" charset="0"/>
                <a:cs typeface="Arial" panose="020B0604020202020204" pitchFamily="34" charset="0"/>
              </a:rPr>
              <a:t>Higher-level </a:t>
            </a:r>
            <a:r>
              <a:rPr lang="en-US" sz="2900" dirty="0">
                <a:solidFill>
                  <a:srgbClr val="EB178A"/>
                </a:solidFill>
                <a:latin typeface="Arial" panose="020B0604020202020204" pitchFamily="34" charset="0"/>
                <a:cs typeface="Arial" panose="020B0604020202020204" pitchFamily="34" charset="0"/>
              </a:rPr>
              <a:t>background check for some.</a:t>
            </a:r>
          </a:p>
          <a:p>
            <a:r>
              <a:rPr lang="en-US" sz="2900" dirty="0">
                <a:solidFill>
                  <a:srgbClr val="005984"/>
                </a:solidFill>
                <a:latin typeface="Arial" panose="020B0604020202020204" pitchFamily="34" charset="0"/>
                <a:cs typeface="Arial" panose="020B0604020202020204" pitchFamily="34" charset="0"/>
              </a:rPr>
              <a:t>8. </a:t>
            </a:r>
            <a:r>
              <a:rPr lang="en-US" sz="2900" dirty="0">
                <a:solidFill>
                  <a:srgbClr val="EB178A"/>
                </a:solidFill>
                <a:latin typeface="Arial" panose="020B0604020202020204" pitchFamily="34" charset="0"/>
                <a:cs typeface="Arial" panose="020B0604020202020204" pitchFamily="34" charset="0"/>
              </a:rPr>
              <a:t>Another </a:t>
            </a:r>
            <a:r>
              <a:rPr lang="en-US" sz="2900" b="1" dirty="0">
                <a:solidFill>
                  <a:srgbClr val="EB178A"/>
                </a:solidFill>
                <a:latin typeface="Arial" panose="020B0604020202020204" pitchFamily="34" charset="0"/>
                <a:cs typeface="Arial" panose="020B0604020202020204" pitchFamily="34" charset="0"/>
              </a:rPr>
              <a:t>background check</a:t>
            </a:r>
            <a:r>
              <a:rPr lang="en-US" sz="2900" dirty="0">
                <a:solidFill>
                  <a:srgbClr val="EB178A"/>
                </a:solidFill>
                <a:latin typeface="Arial" panose="020B0604020202020204" pitchFamily="34" charset="0"/>
                <a:cs typeface="Arial" panose="020B0604020202020204" pitchFamily="34" charset="0"/>
              </a:rPr>
              <a:t>.</a:t>
            </a:r>
          </a:p>
          <a:p>
            <a:r>
              <a:rPr lang="en-US" sz="2900" dirty="0">
                <a:solidFill>
                  <a:srgbClr val="005984"/>
                </a:solidFill>
                <a:latin typeface="Arial" panose="020B0604020202020204" pitchFamily="34" charset="0"/>
                <a:cs typeface="Arial" panose="020B0604020202020204" pitchFamily="34" charset="0"/>
              </a:rPr>
              <a:t>9. First </a:t>
            </a:r>
            <a:r>
              <a:rPr lang="en-US" sz="2900" b="1" dirty="0">
                <a:solidFill>
                  <a:srgbClr val="005984"/>
                </a:solidFill>
                <a:latin typeface="Arial" panose="020B0604020202020204" pitchFamily="34" charset="0"/>
                <a:cs typeface="Arial" panose="020B0604020202020204" pitchFamily="34" charset="0"/>
              </a:rPr>
              <a:t>fingerprint screening</a:t>
            </a:r>
            <a:r>
              <a:rPr lang="en-US" sz="2900" dirty="0">
                <a:solidFill>
                  <a:srgbClr val="005984"/>
                </a:solidFill>
                <a:latin typeface="Arial" panose="020B0604020202020204" pitchFamily="34" charset="0"/>
                <a:cs typeface="Arial" panose="020B0604020202020204" pitchFamily="34" charset="0"/>
              </a:rPr>
              <a:t>; photo taken.</a:t>
            </a:r>
          </a:p>
          <a:p>
            <a:r>
              <a:rPr lang="en-US" sz="2900" dirty="0">
                <a:solidFill>
                  <a:srgbClr val="005984"/>
                </a:solidFill>
                <a:latin typeface="Arial" panose="020B0604020202020204" pitchFamily="34" charset="0"/>
                <a:cs typeface="Arial" panose="020B0604020202020204" pitchFamily="34" charset="0"/>
              </a:rPr>
              <a:t>10. Second </a:t>
            </a:r>
            <a:r>
              <a:rPr lang="en-US" sz="2900" b="1" dirty="0">
                <a:solidFill>
                  <a:srgbClr val="005984"/>
                </a:solidFill>
                <a:latin typeface="Arial" panose="020B0604020202020204" pitchFamily="34" charset="0"/>
                <a:cs typeface="Arial" panose="020B0604020202020204" pitchFamily="34" charset="0"/>
              </a:rPr>
              <a:t>fingerprint screening</a:t>
            </a:r>
            <a:r>
              <a:rPr lang="en-US" sz="2900" dirty="0">
                <a:solidFill>
                  <a:srgbClr val="005984"/>
                </a:solidFill>
                <a:latin typeface="Arial" panose="020B0604020202020204" pitchFamily="34" charset="0"/>
                <a:cs typeface="Arial" panose="020B0604020202020204" pitchFamily="34" charset="0"/>
              </a:rPr>
              <a:t>.</a:t>
            </a:r>
          </a:p>
          <a:p>
            <a:r>
              <a:rPr lang="en-US" sz="2900" dirty="0">
                <a:solidFill>
                  <a:srgbClr val="005984"/>
                </a:solidFill>
                <a:latin typeface="Arial" panose="020B0604020202020204" pitchFamily="34" charset="0"/>
                <a:cs typeface="Arial" panose="020B0604020202020204" pitchFamily="34" charset="0"/>
              </a:rPr>
              <a:t>11. Third </a:t>
            </a:r>
            <a:r>
              <a:rPr lang="en-US" sz="2900" b="1" dirty="0">
                <a:solidFill>
                  <a:srgbClr val="005984"/>
                </a:solidFill>
                <a:latin typeface="Arial" panose="020B0604020202020204" pitchFamily="34" charset="0"/>
                <a:cs typeface="Arial" panose="020B0604020202020204" pitchFamily="34" charset="0"/>
              </a:rPr>
              <a:t>fingerprint screening</a:t>
            </a:r>
            <a:r>
              <a:rPr lang="en-US" sz="2900" dirty="0">
                <a:solidFill>
                  <a:srgbClr val="005984"/>
                </a:solidFill>
                <a:latin typeface="Arial" panose="020B0604020202020204" pitchFamily="34" charset="0"/>
                <a:cs typeface="Arial" panose="020B0604020202020204" pitchFamily="34" charset="0"/>
              </a:rPr>
              <a:t>.</a:t>
            </a:r>
          </a:p>
          <a:p>
            <a:pPr marL="0" indent="0">
              <a:buNone/>
            </a:pPr>
            <a:endParaRPr lang="en-US" sz="2900" dirty="0"/>
          </a:p>
          <a:p>
            <a:pPr marL="0" indent="0">
              <a:buNone/>
            </a:pPr>
            <a:endParaRPr lang="en-US" dirty="0"/>
          </a:p>
        </p:txBody>
      </p:sp>
      <p:sp>
        <p:nvSpPr>
          <p:cNvPr id="6" name="Content Placeholder 5"/>
          <p:cNvSpPr>
            <a:spLocks noGrp="1"/>
          </p:cNvSpPr>
          <p:nvPr>
            <p:ph sz="half" idx="2"/>
          </p:nvPr>
        </p:nvSpPr>
        <p:spPr>
          <a:xfrm>
            <a:off x="6197599" y="1100381"/>
            <a:ext cx="5844584" cy="4585934"/>
          </a:xfrm>
        </p:spPr>
        <p:txBody>
          <a:bodyPr>
            <a:normAutofit fontScale="70000" lnSpcReduction="20000"/>
          </a:bodyPr>
          <a:lstStyle/>
          <a:p>
            <a:r>
              <a:rPr lang="en-US" sz="2900" dirty="0">
                <a:solidFill>
                  <a:srgbClr val="005984"/>
                </a:solidFill>
                <a:latin typeface="Arial" panose="020B0604020202020204" pitchFamily="34" charset="0"/>
                <a:cs typeface="Arial" panose="020B0604020202020204" pitchFamily="34" charset="0"/>
              </a:rPr>
              <a:t>12. </a:t>
            </a:r>
            <a:r>
              <a:rPr lang="en-US" sz="2900" b="1" dirty="0">
                <a:solidFill>
                  <a:srgbClr val="005984"/>
                </a:solidFill>
                <a:latin typeface="Arial" panose="020B0604020202020204" pitchFamily="34" charset="0"/>
                <a:cs typeface="Arial" panose="020B0604020202020204" pitchFamily="34" charset="0"/>
              </a:rPr>
              <a:t>Case reviewed</a:t>
            </a:r>
            <a:r>
              <a:rPr lang="en-US" sz="2900" dirty="0">
                <a:solidFill>
                  <a:srgbClr val="005984"/>
                </a:solidFill>
                <a:latin typeface="Arial" panose="020B0604020202020204" pitchFamily="34" charset="0"/>
                <a:cs typeface="Arial" panose="020B0604020202020204" pitchFamily="34" charset="0"/>
              </a:rPr>
              <a:t> at United States immigration headquarters.</a:t>
            </a:r>
          </a:p>
          <a:p>
            <a:r>
              <a:rPr lang="en-US" sz="2900" dirty="0">
                <a:solidFill>
                  <a:srgbClr val="005984"/>
                </a:solidFill>
                <a:latin typeface="Arial" panose="020B0604020202020204" pitchFamily="34" charset="0"/>
                <a:cs typeface="Arial" panose="020B0604020202020204" pitchFamily="34" charset="0"/>
              </a:rPr>
              <a:t>13. Some cases referred for </a:t>
            </a:r>
            <a:r>
              <a:rPr lang="en-US" sz="2900" b="1" dirty="0">
                <a:solidFill>
                  <a:srgbClr val="005984"/>
                </a:solidFill>
                <a:latin typeface="Arial" panose="020B0604020202020204" pitchFamily="34" charset="0"/>
                <a:cs typeface="Arial" panose="020B0604020202020204" pitchFamily="34" charset="0"/>
              </a:rPr>
              <a:t>additional review</a:t>
            </a:r>
            <a:r>
              <a:rPr lang="en-US" sz="2900" dirty="0">
                <a:solidFill>
                  <a:srgbClr val="005984"/>
                </a:solidFill>
                <a:latin typeface="Arial" panose="020B0604020202020204" pitchFamily="34" charset="0"/>
                <a:cs typeface="Arial" panose="020B0604020202020204" pitchFamily="34" charset="0"/>
              </a:rPr>
              <a:t>.</a:t>
            </a:r>
          </a:p>
          <a:p>
            <a:r>
              <a:rPr lang="en-US" sz="2900" dirty="0">
                <a:solidFill>
                  <a:srgbClr val="005984"/>
                </a:solidFill>
                <a:latin typeface="Arial" panose="020B0604020202020204" pitchFamily="34" charset="0"/>
                <a:cs typeface="Arial" panose="020B0604020202020204" pitchFamily="34" charset="0"/>
              </a:rPr>
              <a:t>14. </a:t>
            </a:r>
            <a:r>
              <a:rPr lang="en-US" sz="2900" b="1" dirty="0">
                <a:solidFill>
                  <a:srgbClr val="005984"/>
                </a:solidFill>
                <a:latin typeface="Arial" panose="020B0604020202020204" pitchFamily="34" charset="0"/>
                <a:cs typeface="Arial" panose="020B0604020202020204" pitchFamily="34" charset="0"/>
              </a:rPr>
              <a:t>Extensive, in-person interview</a:t>
            </a:r>
            <a:r>
              <a:rPr lang="en-US" sz="2900" dirty="0">
                <a:solidFill>
                  <a:srgbClr val="005984"/>
                </a:solidFill>
                <a:latin typeface="Arial" panose="020B0604020202020204" pitchFamily="34" charset="0"/>
                <a:cs typeface="Arial" panose="020B0604020202020204" pitchFamily="34" charset="0"/>
              </a:rPr>
              <a:t> with Homeland Security officer.</a:t>
            </a:r>
          </a:p>
          <a:p>
            <a:r>
              <a:rPr lang="en-US" sz="2900" dirty="0">
                <a:solidFill>
                  <a:srgbClr val="005984"/>
                </a:solidFill>
                <a:latin typeface="Arial" panose="020B0604020202020204" pitchFamily="34" charset="0"/>
                <a:cs typeface="Arial" panose="020B0604020202020204" pitchFamily="34" charset="0"/>
              </a:rPr>
              <a:t>15. Homeland Security </a:t>
            </a:r>
            <a:r>
              <a:rPr lang="en-US" sz="2900" b="1" dirty="0">
                <a:solidFill>
                  <a:srgbClr val="005984"/>
                </a:solidFill>
                <a:latin typeface="Arial" panose="020B0604020202020204" pitchFamily="34" charset="0"/>
                <a:cs typeface="Arial" panose="020B0604020202020204" pitchFamily="34" charset="0"/>
              </a:rPr>
              <a:t>approval is required</a:t>
            </a:r>
            <a:r>
              <a:rPr lang="en-US" sz="2900" dirty="0">
                <a:solidFill>
                  <a:srgbClr val="005984"/>
                </a:solidFill>
                <a:latin typeface="Arial" panose="020B0604020202020204" pitchFamily="34" charset="0"/>
                <a:cs typeface="Arial" panose="020B0604020202020204" pitchFamily="34" charset="0"/>
              </a:rPr>
              <a:t>.</a:t>
            </a:r>
          </a:p>
          <a:p>
            <a:r>
              <a:rPr lang="en-US" sz="2900" dirty="0">
                <a:solidFill>
                  <a:srgbClr val="005984"/>
                </a:solidFill>
                <a:latin typeface="Arial" panose="020B0604020202020204" pitchFamily="34" charset="0"/>
                <a:cs typeface="Arial" panose="020B0604020202020204" pitchFamily="34" charset="0"/>
              </a:rPr>
              <a:t>16. </a:t>
            </a:r>
            <a:r>
              <a:rPr lang="en-US" sz="2900" b="1" dirty="0">
                <a:solidFill>
                  <a:srgbClr val="005984"/>
                </a:solidFill>
                <a:latin typeface="Arial" panose="020B0604020202020204" pitchFamily="34" charset="0"/>
                <a:cs typeface="Arial" panose="020B0604020202020204" pitchFamily="34" charset="0"/>
              </a:rPr>
              <a:t>Screening</a:t>
            </a:r>
            <a:r>
              <a:rPr lang="en-US" sz="2900" dirty="0">
                <a:solidFill>
                  <a:srgbClr val="005984"/>
                </a:solidFill>
                <a:latin typeface="Arial" panose="020B0604020202020204" pitchFamily="34" charset="0"/>
                <a:cs typeface="Arial" panose="020B0604020202020204" pitchFamily="34" charset="0"/>
              </a:rPr>
              <a:t> for contagious diseases.</a:t>
            </a:r>
          </a:p>
          <a:p>
            <a:r>
              <a:rPr lang="en-US" sz="2900" dirty="0">
                <a:solidFill>
                  <a:srgbClr val="005984"/>
                </a:solidFill>
                <a:latin typeface="Arial" panose="020B0604020202020204" pitchFamily="34" charset="0"/>
                <a:cs typeface="Arial" panose="020B0604020202020204" pitchFamily="34" charset="0"/>
              </a:rPr>
              <a:t>17. </a:t>
            </a:r>
            <a:r>
              <a:rPr lang="en-US" sz="2900" b="1" dirty="0">
                <a:solidFill>
                  <a:srgbClr val="005984"/>
                </a:solidFill>
                <a:latin typeface="Arial" panose="020B0604020202020204" pitchFamily="34" charset="0"/>
                <a:cs typeface="Arial" panose="020B0604020202020204" pitchFamily="34" charset="0"/>
              </a:rPr>
              <a:t>Cultural orientation</a:t>
            </a:r>
            <a:r>
              <a:rPr lang="en-US" sz="2900" dirty="0">
                <a:solidFill>
                  <a:srgbClr val="005984"/>
                </a:solidFill>
                <a:latin typeface="Arial" panose="020B0604020202020204" pitchFamily="34" charset="0"/>
                <a:cs typeface="Arial" panose="020B0604020202020204" pitchFamily="34" charset="0"/>
              </a:rPr>
              <a:t> class.</a:t>
            </a:r>
          </a:p>
          <a:p>
            <a:r>
              <a:rPr lang="en-US" sz="2900" dirty="0">
                <a:solidFill>
                  <a:srgbClr val="005984"/>
                </a:solidFill>
                <a:latin typeface="Arial" panose="020B0604020202020204" pitchFamily="34" charset="0"/>
                <a:cs typeface="Arial" panose="020B0604020202020204" pitchFamily="34" charset="0"/>
              </a:rPr>
              <a:t>18. Matched with an American </a:t>
            </a:r>
            <a:r>
              <a:rPr lang="en-US" sz="2900" b="1" dirty="0">
                <a:solidFill>
                  <a:srgbClr val="005984"/>
                </a:solidFill>
                <a:latin typeface="Arial" panose="020B0604020202020204" pitchFamily="34" charset="0"/>
                <a:cs typeface="Arial" panose="020B0604020202020204" pitchFamily="34" charset="0"/>
              </a:rPr>
              <a:t>resettlement agency</a:t>
            </a:r>
            <a:r>
              <a:rPr lang="en-US" sz="2900" dirty="0">
                <a:solidFill>
                  <a:srgbClr val="005984"/>
                </a:solidFill>
                <a:latin typeface="Arial" panose="020B0604020202020204" pitchFamily="34" charset="0"/>
                <a:cs typeface="Arial" panose="020B0604020202020204" pitchFamily="34" charset="0"/>
              </a:rPr>
              <a:t>.</a:t>
            </a:r>
          </a:p>
          <a:p>
            <a:r>
              <a:rPr lang="en-US" sz="2900" dirty="0">
                <a:solidFill>
                  <a:srgbClr val="005984"/>
                </a:solidFill>
                <a:latin typeface="Arial" panose="020B0604020202020204" pitchFamily="34" charset="0"/>
                <a:cs typeface="Arial" panose="020B0604020202020204" pitchFamily="34" charset="0"/>
              </a:rPr>
              <a:t>19. </a:t>
            </a:r>
            <a:r>
              <a:rPr lang="en-US" sz="2900" b="1" dirty="0">
                <a:solidFill>
                  <a:srgbClr val="005984"/>
                </a:solidFill>
                <a:latin typeface="Arial" panose="020B0604020202020204" pitchFamily="34" charset="0"/>
                <a:cs typeface="Arial" panose="020B0604020202020204" pitchFamily="34" charset="0"/>
              </a:rPr>
              <a:t>Multi-agency security check </a:t>
            </a:r>
            <a:r>
              <a:rPr lang="en-US" sz="2900" dirty="0">
                <a:solidFill>
                  <a:srgbClr val="005984"/>
                </a:solidFill>
                <a:latin typeface="Arial" panose="020B0604020202020204" pitchFamily="34" charset="0"/>
                <a:cs typeface="Arial" panose="020B0604020202020204" pitchFamily="34" charset="0"/>
              </a:rPr>
              <a:t>before leaving for the United States.</a:t>
            </a:r>
          </a:p>
          <a:p>
            <a:r>
              <a:rPr lang="en-US" sz="2900" dirty="0">
                <a:solidFill>
                  <a:srgbClr val="005984"/>
                </a:solidFill>
                <a:latin typeface="Arial" panose="020B0604020202020204" pitchFamily="34" charset="0"/>
                <a:cs typeface="Arial" panose="020B0604020202020204" pitchFamily="34" charset="0"/>
              </a:rPr>
              <a:t>20. Final </a:t>
            </a:r>
            <a:r>
              <a:rPr lang="en-US" sz="2900" b="1" dirty="0">
                <a:solidFill>
                  <a:srgbClr val="005984"/>
                </a:solidFill>
                <a:latin typeface="Arial" panose="020B0604020202020204" pitchFamily="34" charset="0"/>
                <a:cs typeface="Arial" panose="020B0604020202020204" pitchFamily="34" charset="0"/>
              </a:rPr>
              <a:t>security check</a:t>
            </a:r>
            <a:r>
              <a:rPr lang="en-US" sz="2900" dirty="0">
                <a:solidFill>
                  <a:srgbClr val="005984"/>
                </a:solidFill>
                <a:latin typeface="Arial" panose="020B0604020202020204" pitchFamily="34" charset="0"/>
                <a:cs typeface="Arial" panose="020B0604020202020204" pitchFamily="34" charset="0"/>
              </a:rPr>
              <a:t> at an American airport.</a:t>
            </a:r>
          </a:p>
          <a:p>
            <a:pPr marL="0" indent="0">
              <a:buNone/>
            </a:pPr>
            <a:endParaRPr lang="en-US" dirty="0"/>
          </a:p>
        </p:txBody>
      </p:sp>
    </p:spTree>
    <p:custDataLst>
      <p:tags r:id="rId1"/>
    </p:custDataLst>
    <p:extLst>
      <p:ext uri="{BB962C8B-B14F-4D97-AF65-F5344CB8AC3E}">
        <p14:creationId xmlns:p14="http://schemas.microsoft.com/office/powerpoint/2010/main" val="31752361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12" y="1694"/>
            <a:ext cx="12195012" cy="6856306"/>
          </a:xfrm>
          <a:prstGeom prst="rect">
            <a:avLst/>
          </a:prstGeom>
        </p:spPr>
      </p:pic>
      <p:sp>
        <p:nvSpPr>
          <p:cNvPr id="15" name="TextBox 14"/>
          <p:cNvSpPr txBox="1"/>
          <p:nvPr/>
        </p:nvSpPr>
        <p:spPr>
          <a:xfrm>
            <a:off x="1645135" y="5763885"/>
            <a:ext cx="10102704" cy="669414"/>
          </a:xfrm>
          <a:prstGeom prst="rect">
            <a:avLst/>
          </a:prstGeom>
          <a:noFill/>
        </p:spPr>
        <p:txBody>
          <a:bodyPr wrap="square" rtlCol="0">
            <a:spAutoFit/>
          </a:bodyPr>
          <a:lstStyle/>
          <a:p>
            <a:pPr algn="r">
              <a:lnSpc>
                <a:spcPts val="4500"/>
              </a:lnSpc>
            </a:pPr>
            <a:r>
              <a:rPr lang="en-CA" sz="4000" dirty="0">
                <a:solidFill>
                  <a:schemeClr val="bg1"/>
                </a:solidFill>
                <a:latin typeface="Times New Roman" panose="02020603050405020304" pitchFamily="18" charset="0"/>
                <a:ea typeface="Helvetica" charset="0"/>
                <a:cs typeface="Times New Roman" panose="02020603050405020304" pitchFamily="18" charset="0"/>
              </a:rPr>
              <a:t>Humanitarian Parole for Afghans</a:t>
            </a:r>
          </a:p>
        </p:txBody>
      </p:sp>
      <p:sp>
        <p:nvSpPr>
          <p:cNvPr id="2" name="TextBox 1"/>
          <p:cNvSpPr txBox="1"/>
          <p:nvPr/>
        </p:nvSpPr>
        <p:spPr>
          <a:xfrm>
            <a:off x="464951" y="620632"/>
            <a:ext cx="11282888" cy="4524315"/>
          </a:xfrm>
          <a:prstGeom prst="rect">
            <a:avLst/>
          </a:prstGeom>
          <a:noFill/>
        </p:spPr>
        <p:txBody>
          <a:bodyPr wrap="square" rtlCol="0">
            <a:spAutoFit/>
          </a:bodyPr>
          <a:lstStyle/>
          <a:p>
            <a:pPr marL="571500" indent="-571500">
              <a:buFont typeface="Arial" panose="020B0604020202020204" pitchFamily="34" charset="0"/>
              <a:buChar char="•"/>
            </a:pPr>
            <a:r>
              <a:rPr lang="en-US" sz="3600" dirty="0">
                <a:solidFill>
                  <a:srgbClr val="005984"/>
                </a:solidFill>
                <a:latin typeface="Arial" panose="020B0604020202020204" pitchFamily="34" charset="0"/>
                <a:cs typeface="Arial" panose="020B0604020202020204" pitchFamily="34" charset="0"/>
              </a:rPr>
              <a:t>Rapid processing at Kabul airport</a:t>
            </a:r>
          </a:p>
          <a:p>
            <a:pPr marL="571500" indent="-571500">
              <a:buFont typeface="Arial" panose="020B0604020202020204" pitchFamily="34" charset="0"/>
              <a:buChar char="•"/>
            </a:pPr>
            <a:r>
              <a:rPr lang="en-US" sz="3600" dirty="0">
                <a:solidFill>
                  <a:srgbClr val="005984"/>
                </a:solidFill>
                <a:latin typeface="Arial" panose="020B0604020202020204" pitchFamily="34" charset="0"/>
                <a:cs typeface="Arial" panose="020B0604020202020204" pitchFamily="34" charset="0"/>
              </a:rPr>
              <a:t>Evacuate to military bases in third countries</a:t>
            </a:r>
          </a:p>
          <a:p>
            <a:pPr marL="571500" indent="-571500">
              <a:buFont typeface="Arial" panose="020B0604020202020204" pitchFamily="34" charset="0"/>
              <a:buChar char="•"/>
            </a:pPr>
            <a:r>
              <a:rPr lang="en-US" sz="3600" dirty="0">
                <a:solidFill>
                  <a:srgbClr val="005984"/>
                </a:solidFill>
                <a:latin typeface="Arial" panose="020B0604020202020204" pitchFamily="34" charset="0"/>
                <a:cs typeface="Arial" panose="020B0604020202020204" pitchFamily="34" charset="0"/>
              </a:rPr>
              <a:t>Security processing, medical screening</a:t>
            </a:r>
          </a:p>
          <a:p>
            <a:pPr marL="571500" indent="-571500">
              <a:buFont typeface="Arial" panose="020B0604020202020204" pitchFamily="34" charset="0"/>
              <a:buChar char="•"/>
            </a:pPr>
            <a:r>
              <a:rPr lang="en-US" sz="3600" dirty="0">
                <a:solidFill>
                  <a:srgbClr val="005984"/>
                </a:solidFill>
                <a:latin typeface="Arial" panose="020B0604020202020204" pitchFamily="34" charset="0"/>
                <a:cs typeface="Arial" panose="020B0604020202020204" pitchFamily="34" charset="0"/>
              </a:rPr>
              <a:t>Fly to the USA into multiple military bases</a:t>
            </a:r>
          </a:p>
          <a:p>
            <a:pPr marL="571500" indent="-571500">
              <a:buFont typeface="Arial" panose="020B0604020202020204" pitchFamily="34" charset="0"/>
              <a:buChar char="•"/>
            </a:pPr>
            <a:r>
              <a:rPr lang="en-US" sz="3600" dirty="0">
                <a:solidFill>
                  <a:srgbClr val="005984"/>
                </a:solidFill>
                <a:latin typeface="Arial" panose="020B0604020202020204" pitchFamily="34" charset="0"/>
                <a:cs typeface="Arial" panose="020B0604020202020204" pitchFamily="34" charset="0"/>
              </a:rPr>
              <a:t>Additional security screening, EAD application, Covid testing and 1</a:t>
            </a:r>
            <a:r>
              <a:rPr lang="en-US" sz="3600" baseline="30000" dirty="0">
                <a:solidFill>
                  <a:srgbClr val="005984"/>
                </a:solidFill>
                <a:latin typeface="Arial" panose="020B0604020202020204" pitchFamily="34" charset="0"/>
                <a:cs typeface="Arial" panose="020B0604020202020204" pitchFamily="34" charset="0"/>
              </a:rPr>
              <a:t>st</a:t>
            </a:r>
            <a:r>
              <a:rPr lang="en-US" sz="3600" dirty="0">
                <a:solidFill>
                  <a:srgbClr val="005984"/>
                </a:solidFill>
                <a:latin typeface="Arial" panose="020B0604020202020204" pitchFamily="34" charset="0"/>
                <a:cs typeface="Arial" panose="020B0604020202020204" pitchFamily="34" charset="0"/>
              </a:rPr>
              <a:t> vaccine</a:t>
            </a:r>
          </a:p>
          <a:p>
            <a:pPr marL="571500" indent="-571500">
              <a:buFont typeface="Arial" panose="020B0604020202020204" pitchFamily="34" charset="0"/>
              <a:buChar char="•"/>
            </a:pPr>
            <a:r>
              <a:rPr lang="en-US" sz="3600" dirty="0">
                <a:solidFill>
                  <a:srgbClr val="005984"/>
                </a:solidFill>
                <a:latin typeface="Arial" panose="020B0604020202020204" pitchFamily="34" charset="0"/>
                <a:cs typeface="Arial" panose="020B0604020202020204" pitchFamily="34" charset="0"/>
              </a:rPr>
              <a:t>Resettlement </a:t>
            </a:r>
          </a:p>
          <a:p>
            <a:pPr marL="571500" indent="-571500">
              <a:buFont typeface="Arial" panose="020B0604020202020204" pitchFamily="34" charset="0"/>
              <a:buChar char="•"/>
            </a:pPr>
            <a:r>
              <a:rPr lang="en-US" sz="3600" dirty="0">
                <a:solidFill>
                  <a:srgbClr val="005984"/>
                </a:solidFill>
                <a:latin typeface="Arial" panose="020B0604020202020204" pitchFamily="34" charset="0"/>
                <a:cs typeface="Arial" panose="020B0604020202020204" pitchFamily="34" charset="0"/>
              </a:rPr>
              <a:t>Status adjustment</a:t>
            </a:r>
            <a:endParaRPr lang="en-US" sz="4500" dirty="0">
              <a:solidFill>
                <a:srgbClr val="16588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3891019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693"/>
            <a:ext cx="12195012" cy="6856307"/>
          </a:xfrm>
          <a:prstGeom prst="rect">
            <a:avLst/>
          </a:prstGeom>
        </p:spPr>
      </p:pic>
      <p:sp>
        <p:nvSpPr>
          <p:cNvPr id="15" name="TextBox 14"/>
          <p:cNvSpPr txBox="1"/>
          <p:nvPr/>
        </p:nvSpPr>
        <p:spPr>
          <a:xfrm>
            <a:off x="0" y="5748911"/>
            <a:ext cx="11794435" cy="669414"/>
          </a:xfrm>
          <a:prstGeom prst="rect">
            <a:avLst/>
          </a:prstGeom>
          <a:noFill/>
        </p:spPr>
        <p:txBody>
          <a:bodyPr wrap="square" rtlCol="0">
            <a:spAutoFit/>
          </a:bodyPr>
          <a:lstStyle/>
          <a:p>
            <a:pPr algn="r">
              <a:lnSpc>
                <a:spcPts val="4500"/>
              </a:lnSpc>
            </a:pPr>
            <a:r>
              <a:rPr lang="en-US" sz="4000" dirty="0">
                <a:solidFill>
                  <a:schemeClr val="bg1"/>
                </a:solidFill>
                <a:latin typeface="Times New Roman" panose="02020603050405020304" pitchFamily="18" charset="0"/>
                <a:cs typeface="Times New Roman" panose="02020603050405020304" pitchFamily="18" charset="0"/>
              </a:rPr>
              <a:t>Resettlement Goals</a:t>
            </a:r>
          </a:p>
        </p:txBody>
      </p:sp>
      <p:sp>
        <p:nvSpPr>
          <p:cNvPr id="6" name="TextBox 5"/>
          <p:cNvSpPr txBox="1"/>
          <p:nvPr/>
        </p:nvSpPr>
        <p:spPr>
          <a:xfrm>
            <a:off x="5897217" y="1679073"/>
            <a:ext cx="5542220" cy="2831544"/>
          </a:xfrm>
          <a:prstGeom prst="rect">
            <a:avLst/>
          </a:prstGeom>
          <a:noFill/>
        </p:spPr>
        <p:txBody>
          <a:bodyPr wrap="square" rtlCol="0">
            <a:spAutoFit/>
          </a:bodyPr>
          <a:lstStyle/>
          <a:p>
            <a:r>
              <a:rPr lang="en-US" sz="2800" b="1" dirty="0">
                <a:solidFill>
                  <a:srgbClr val="005984"/>
                </a:solidFill>
                <a:latin typeface="Arial" panose="020B0604020202020204" pitchFamily="34" charset="0"/>
                <a:cs typeface="Arial" panose="020B0604020202020204" pitchFamily="34" charset="0"/>
              </a:rPr>
              <a:t>Four Goals of Resettlement </a:t>
            </a:r>
          </a:p>
          <a:p>
            <a:endParaRPr lang="en-US" dirty="0">
              <a:solidFill>
                <a:srgbClr val="005984"/>
              </a:solidFill>
              <a:latin typeface="Arial" panose="020B0604020202020204" pitchFamily="34" charset="0"/>
              <a:cs typeface="Arial" panose="020B0604020202020204" pitchFamily="34" charset="0"/>
            </a:endParaRPr>
          </a:p>
          <a:p>
            <a:pPr marL="971550" lvl="1" indent="-514350">
              <a:buFont typeface="+mj-lt"/>
              <a:buAutoNum type="arabicPeriod"/>
            </a:pPr>
            <a:r>
              <a:rPr lang="en-US" sz="2400" dirty="0">
                <a:solidFill>
                  <a:srgbClr val="005984"/>
                </a:solidFill>
                <a:latin typeface="Arial" panose="020B0604020202020204" pitchFamily="34" charset="0"/>
                <a:cs typeface="Arial" panose="020B0604020202020204" pitchFamily="34" charset="0"/>
              </a:rPr>
              <a:t>Safe and stable environment</a:t>
            </a:r>
            <a:br>
              <a:rPr lang="en-US" sz="2400" dirty="0">
                <a:solidFill>
                  <a:srgbClr val="005984"/>
                </a:solidFill>
                <a:latin typeface="Arial" panose="020B0604020202020204" pitchFamily="34" charset="0"/>
                <a:cs typeface="Arial" panose="020B0604020202020204" pitchFamily="34" charset="0"/>
              </a:rPr>
            </a:br>
            <a:endParaRPr lang="en-US" sz="1200" dirty="0">
              <a:solidFill>
                <a:srgbClr val="005984"/>
              </a:solidFill>
              <a:latin typeface="Arial" panose="020B0604020202020204" pitchFamily="34" charset="0"/>
              <a:cs typeface="Arial" panose="020B0604020202020204" pitchFamily="34" charset="0"/>
            </a:endParaRPr>
          </a:p>
          <a:p>
            <a:pPr marL="971550" lvl="1" indent="-514350">
              <a:buFont typeface="+mj-lt"/>
              <a:buAutoNum type="arabicPeriod"/>
            </a:pPr>
            <a:r>
              <a:rPr lang="en-US" sz="2400" dirty="0">
                <a:solidFill>
                  <a:srgbClr val="005984"/>
                </a:solidFill>
                <a:latin typeface="Arial" panose="020B0604020202020204" pitchFamily="34" charset="0"/>
                <a:cs typeface="Arial" panose="020B0604020202020204" pitchFamily="34" charset="0"/>
              </a:rPr>
              <a:t>Can navigate relevant systems</a:t>
            </a:r>
            <a:br>
              <a:rPr lang="en-US" sz="2400" dirty="0">
                <a:solidFill>
                  <a:srgbClr val="005984"/>
                </a:solidFill>
                <a:latin typeface="Arial" panose="020B0604020202020204" pitchFamily="34" charset="0"/>
                <a:cs typeface="Arial" panose="020B0604020202020204" pitchFamily="34" charset="0"/>
              </a:rPr>
            </a:br>
            <a:endParaRPr lang="en-US" sz="1200" dirty="0">
              <a:solidFill>
                <a:srgbClr val="005984"/>
              </a:solidFill>
              <a:latin typeface="Arial" panose="020B0604020202020204" pitchFamily="34" charset="0"/>
              <a:cs typeface="Arial" panose="020B0604020202020204" pitchFamily="34" charset="0"/>
            </a:endParaRPr>
          </a:p>
          <a:p>
            <a:pPr marL="971550" lvl="1" indent="-514350">
              <a:buFont typeface="+mj-lt"/>
              <a:buAutoNum type="arabicPeriod"/>
            </a:pPr>
            <a:r>
              <a:rPr lang="en-US" sz="2400" dirty="0">
                <a:solidFill>
                  <a:srgbClr val="005984"/>
                </a:solidFill>
                <a:latin typeface="Arial" panose="020B0604020202020204" pitchFamily="34" charset="0"/>
                <a:cs typeface="Arial" panose="020B0604020202020204" pitchFamily="34" charset="0"/>
              </a:rPr>
              <a:t>Connected to ongoing support</a:t>
            </a:r>
            <a:br>
              <a:rPr lang="en-US" sz="2400" dirty="0">
                <a:solidFill>
                  <a:srgbClr val="005984"/>
                </a:solidFill>
                <a:latin typeface="Arial" panose="020B0604020202020204" pitchFamily="34" charset="0"/>
                <a:cs typeface="Arial" panose="020B0604020202020204" pitchFamily="34" charset="0"/>
              </a:rPr>
            </a:br>
            <a:endParaRPr lang="en-US" sz="1200" dirty="0">
              <a:solidFill>
                <a:srgbClr val="005984"/>
              </a:solidFill>
              <a:latin typeface="Arial" panose="020B0604020202020204" pitchFamily="34" charset="0"/>
              <a:cs typeface="Arial" panose="020B0604020202020204" pitchFamily="34" charset="0"/>
            </a:endParaRPr>
          </a:p>
          <a:p>
            <a:pPr marL="971550" lvl="1" indent="-514350">
              <a:buFont typeface="+mj-lt"/>
              <a:buAutoNum type="arabicPeriod"/>
            </a:pPr>
            <a:r>
              <a:rPr lang="en-US" sz="2400" dirty="0">
                <a:solidFill>
                  <a:srgbClr val="005984"/>
                </a:solidFill>
                <a:latin typeface="Arial" panose="020B0604020202020204" pitchFamily="34" charset="0"/>
                <a:cs typeface="Arial" panose="020B0604020202020204" pitchFamily="34" charset="0"/>
              </a:rPr>
              <a:t>Understands surroundings</a:t>
            </a:r>
          </a:p>
        </p:txBody>
      </p:sp>
    </p:spTree>
    <p:custDataLst>
      <p:tags r:id="rId1"/>
    </p:custDataLst>
    <p:extLst>
      <p:ext uri="{BB962C8B-B14F-4D97-AF65-F5344CB8AC3E}">
        <p14:creationId xmlns:p14="http://schemas.microsoft.com/office/powerpoint/2010/main" val="128808764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OFFISYNC_CONTAIN_GUIDS" val="TRUE"/>
</p:tagLst>
</file>

<file path=ppt/tags/tag10.xml><?xml version="1.0" encoding="utf-8"?>
<p:tagLst xmlns:a="http://schemas.openxmlformats.org/drawingml/2006/main" xmlns:r="http://schemas.openxmlformats.org/officeDocument/2006/relationships" xmlns:p="http://schemas.openxmlformats.org/presentationml/2006/main">
  <p:tag name="OFFISYNC_SLIDE_GUID" val="214c8856-2af3-4a62-bfc7-4513f7bfb10a"/>
</p:tagLst>
</file>

<file path=ppt/tags/tag11.xml><?xml version="1.0" encoding="utf-8"?>
<p:tagLst xmlns:a="http://schemas.openxmlformats.org/drawingml/2006/main" xmlns:r="http://schemas.openxmlformats.org/officeDocument/2006/relationships" xmlns:p="http://schemas.openxmlformats.org/presentationml/2006/main">
  <p:tag name="OFFISYNC_SLIDE_GUID" val="924298e9-8a18-41e9-8922-285f644791eb"/>
</p:tagLst>
</file>

<file path=ppt/tags/tag12.xml><?xml version="1.0" encoding="utf-8"?>
<p:tagLst xmlns:a="http://schemas.openxmlformats.org/drawingml/2006/main" xmlns:r="http://schemas.openxmlformats.org/officeDocument/2006/relationships" xmlns:p="http://schemas.openxmlformats.org/presentationml/2006/main">
  <p:tag name="OFFISYNC_SLIDE_GUID" val="a92bbfee-97fc-4c85-942f-eb35c44d58a8"/>
</p:tagLst>
</file>

<file path=ppt/tags/tag13.xml><?xml version="1.0" encoding="utf-8"?>
<p:tagLst xmlns:a="http://schemas.openxmlformats.org/drawingml/2006/main" xmlns:r="http://schemas.openxmlformats.org/officeDocument/2006/relationships" xmlns:p="http://schemas.openxmlformats.org/presentationml/2006/main">
  <p:tag name="OFFISYNC_SLIDE_GUID" val="94d29609-d874-49ec-8ed7-6cc606317e51"/>
</p:tagLst>
</file>

<file path=ppt/tags/tag14.xml><?xml version="1.0" encoding="utf-8"?>
<p:tagLst xmlns:a="http://schemas.openxmlformats.org/drawingml/2006/main" xmlns:r="http://schemas.openxmlformats.org/officeDocument/2006/relationships" xmlns:p="http://schemas.openxmlformats.org/presentationml/2006/main">
  <p:tag name="OFFISYNC_SLIDE_GUID" val="94d29609-d874-49ec-8ed7-6cc606317e51"/>
</p:tagLst>
</file>

<file path=ppt/tags/tag15.xml><?xml version="1.0" encoding="utf-8"?>
<p:tagLst xmlns:a="http://schemas.openxmlformats.org/drawingml/2006/main" xmlns:r="http://schemas.openxmlformats.org/officeDocument/2006/relationships" xmlns:p="http://schemas.openxmlformats.org/presentationml/2006/main">
  <p:tag name="OFFISYNC_SLIDE_GUID" val="94d29609-d874-49ec-8ed7-6cc606317e51"/>
</p:tagLst>
</file>

<file path=ppt/tags/tag16.xml><?xml version="1.0" encoding="utf-8"?>
<p:tagLst xmlns:a="http://schemas.openxmlformats.org/drawingml/2006/main" xmlns:r="http://schemas.openxmlformats.org/officeDocument/2006/relationships" xmlns:p="http://schemas.openxmlformats.org/presentationml/2006/main">
  <p:tag name="OFFISYNC_SLIDE_GUID" val="400449a2-7a7c-4d19-93a2-8a99fd7bab77"/>
</p:tagLst>
</file>

<file path=ppt/tags/tag17.xml><?xml version="1.0" encoding="utf-8"?>
<p:tagLst xmlns:a="http://schemas.openxmlformats.org/drawingml/2006/main" xmlns:r="http://schemas.openxmlformats.org/officeDocument/2006/relationships" xmlns:p="http://schemas.openxmlformats.org/presentationml/2006/main">
  <p:tag name="OFFISYNC_SLIDE_GUID" val="4706149c-9ab3-48f0-9e33-1dd6abc243f7"/>
</p:tagLst>
</file>

<file path=ppt/tags/tag18.xml><?xml version="1.0" encoding="utf-8"?>
<p:tagLst xmlns:a="http://schemas.openxmlformats.org/drawingml/2006/main" xmlns:r="http://schemas.openxmlformats.org/officeDocument/2006/relationships" xmlns:p="http://schemas.openxmlformats.org/presentationml/2006/main">
  <p:tag name="OFFISYNC_SLIDE_GUID" val="cd7094a7-fea6-4a69-b6e5-ea663a830e40"/>
</p:tagLst>
</file>

<file path=ppt/tags/tag19.xml><?xml version="1.0" encoding="utf-8"?>
<p:tagLst xmlns:a="http://schemas.openxmlformats.org/drawingml/2006/main" xmlns:r="http://schemas.openxmlformats.org/officeDocument/2006/relationships" xmlns:p="http://schemas.openxmlformats.org/presentationml/2006/main">
  <p:tag name="OFFISYNC_SLIDE_GUID" val="94d29609-d874-49ec-8ed7-6cc606317e51"/>
</p:tagLst>
</file>

<file path=ppt/tags/tag2.xml><?xml version="1.0" encoding="utf-8"?>
<p:tagLst xmlns:a="http://schemas.openxmlformats.org/drawingml/2006/main" xmlns:r="http://schemas.openxmlformats.org/officeDocument/2006/relationships" xmlns:p="http://schemas.openxmlformats.org/presentationml/2006/main">
  <p:tag name="OFFISYNC_SLIDE_GUID" val="3adb0edf-60f3-4235-90fb-58731f83b969"/>
</p:tagLst>
</file>

<file path=ppt/tags/tag20.xml><?xml version="1.0" encoding="utf-8"?>
<p:tagLst xmlns:a="http://schemas.openxmlformats.org/drawingml/2006/main" xmlns:r="http://schemas.openxmlformats.org/officeDocument/2006/relationships" xmlns:p="http://schemas.openxmlformats.org/presentationml/2006/main">
  <p:tag name="OFFISYNC_SLIDE_GUID" val="a92bbfee-97fc-4c85-942f-eb35c44d58a8"/>
</p:tagLst>
</file>

<file path=ppt/tags/tag21.xml><?xml version="1.0" encoding="utf-8"?>
<p:tagLst xmlns:a="http://schemas.openxmlformats.org/drawingml/2006/main" xmlns:r="http://schemas.openxmlformats.org/officeDocument/2006/relationships" xmlns:p="http://schemas.openxmlformats.org/presentationml/2006/main">
  <p:tag name="OFFISYNC_SLIDE_GUID" val="a92bbfee-97fc-4c85-942f-eb35c44d58a8"/>
</p:tagLst>
</file>

<file path=ppt/tags/tag22.xml><?xml version="1.0" encoding="utf-8"?>
<p:tagLst xmlns:a="http://schemas.openxmlformats.org/drawingml/2006/main" xmlns:r="http://schemas.openxmlformats.org/officeDocument/2006/relationships" xmlns:p="http://schemas.openxmlformats.org/presentationml/2006/main">
  <p:tag name="OFFISYNC_SLIDE_GUID" val="a92bbfee-97fc-4c85-942f-eb35c44d58a8"/>
</p:tagLst>
</file>

<file path=ppt/tags/tag23.xml><?xml version="1.0" encoding="utf-8"?>
<p:tagLst xmlns:a="http://schemas.openxmlformats.org/drawingml/2006/main" xmlns:r="http://schemas.openxmlformats.org/officeDocument/2006/relationships" xmlns:p="http://schemas.openxmlformats.org/presentationml/2006/main">
  <p:tag name="OFFISYNC_SLIDE_GUID" val="a92bbfee-97fc-4c85-942f-eb35c44d58a8"/>
</p:tagLst>
</file>

<file path=ppt/tags/tag3.xml><?xml version="1.0" encoding="utf-8"?>
<p:tagLst xmlns:a="http://schemas.openxmlformats.org/drawingml/2006/main" xmlns:r="http://schemas.openxmlformats.org/officeDocument/2006/relationships" xmlns:p="http://schemas.openxmlformats.org/presentationml/2006/main">
  <p:tag name="OFFISYNC_SLIDE_GUID" val="0ca83314-4c7a-49b1-b1d4-7e00f8c3adb0"/>
</p:tagLst>
</file>

<file path=ppt/tags/tag4.xml><?xml version="1.0" encoding="utf-8"?>
<p:tagLst xmlns:a="http://schemas.openxmlformats.org/drawingml/2006/main" xmlns:r="http://schemas.openxmlformats.org/officeDocument/2006/relationships" xmlns:p="http://schemas.openxmlformats.org/presentationml/2006/main">
  <p:tag name="OFFISYNC_SLIDE_GUID" val="0ca83314-4c7a-49b1-b1d4-7e00f8c3adb0"/>
</p:tagLst>
</file>

<file path=ppt/tags/tag5.xml><?xml version="1.0" encoding="utf-8"?>
<p:tagLst xmlns:a="http://schemas.openxmlformats.org/drawingml/2006/main" xmlns:r="http://schemas.openxmlformats.org/officeDocument/2006/relationships" xmlns:p="http://schemas.openxmlformats.org/presentationml/2006/main">
  <p:tag name="OFFISYNC_SLIDE_GUID" val="0ca83314-4c7a-49b1-b1d4-7e00f8c3adb0"/>
</p:tagLst>
</file>

<file path=ppt/tags/tag6.xml><?xml version="1.0" encoding="utf-8"?>
<p:tagLst xmlns:a="http://schemas.openxmlformats.org/drawingml/2006/main" xmlns:r="http://schemas.openxmlformats.org/officeDocument/2006/relationships" xmlns:p="http://schemas.openxmlformats.org/presentationml/2006/main">
  <p:tag name="OFFISYNC_SLIDE_GUID" val="46b783ba-14c3-4310-9671-92397e0fd1af"/>
</p:tagLst>
</file>

<file path=ppt/tags/tag7.xml><?xml version="1.0" encoding="utf-8"?>
<p:tagLst xmlns:a="http://schemas.openxmlformats.org/drawingml/2006/main" xmlns:r="http://schemas.openxmlformats.org/officeDocument/2006/relationships" xmlns:p="http://schemas.openxmlformats.org/presentationml/2006/main">
  <p:tag name="OFFISYNC_SLIDE_GUID" val="a1b9a233-ab3f-4761-9f8f-9d7a5a68eab1"/>
</p:tagLst>
</file>

<file path=ppt/tags/tag8.xml><?xml version="1.0" encoding="utf-8"?>
<p:tagLst xmlns:a="http://schemas.openxmlformats.org/drawingml/2006/main" xmlns:r="http://schemas.openxmlformats.org/officeDocument/2006/relationships" xmlns:p="http://schemas.openxmlformats.org/presentationml/2006/main">
  <p:tag name="OFFISYNC_SLIDE_GUID" val="a92bbfee-97fc-4c85-942f-eb35c44d58a8"/>
</p:tagLst>
</file>

<file path=ppt/tags/tag9.xml><?xml version="1.0" encoding="utf-8"?>
<p:tagLst xmlns:a="http://schemas.openxmlformats.org/drawingml/2006/main" xmlns:r="http://schemas.openxmlformats.org/officeDocument/2006/relationships" xmlns:p="http://schemas.openxmlformats.org/presentationml/2006/main">
  <p:tag name="OFFISYNC_SLIDE_GUID" val="94d29609-d874-49ec-8ed7-6cc606317e5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16003</TotalTime>
  <Words>1773</Words>
  <Application>Microsoft Office PowerPoint</Application>
  <PresentationFormat>Widescreen</PresentationFormat>
  <Paragraphs>209</Paragraphs>
  <Slides>22</Slides>
  <Notes>22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Helvetica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Lutherans</dc:title>
  <dc:creator>Callie Long</dc:creator>
  <cp:lastModifiedBy>Bedrija Jazic</cp:lastModifiedBy>
  <cp:revision>924</cp:revision>
  <cp:lastPrinted>2015-10-14T16:59:52Z</cp:lastPrinted>
  <dcterms:created xsi:type="dcterms:W3CDTF">2015-06-09T18:47:18Z</dcterms:created>
  <dcterms:modified xsi:type="dcterms:W3CDTF">2021-09-16T15:22:10Z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ffisync_ServerID">
    <vt:lpwstr>a05f8859-d1b7-46d8-a009-0b2f86a97d57</vt:lpwstr>
  </property>
  <property fmtid="{D5CDD505-2E9C-101B-9397-08002B2CF9AE}" pid="3" name="Jive_LatestUserAccountName">
    <vt:lpwstr>whitney.palmer</vt:lpwstr>
  </property>
  <property fmtid="{D5CDD505-2E9C-101B-9397-08002B2CF9AE}" pid="4" name="Offisync_UniqueId">
    <vt:lpwstr>16117</vt:lpwstr>
  </property>
  <property fmtid="{D5CDD505-2E9C-101B-9397-08002B2CF9AE}" pid="5" name="Jive_VersionGuid">
    <vt:lpwstr>61b08377a9f44495820a0889da5c22d6</vt:lpwstr>
  </property>
  <property fmtid="{D5CDD505-2E9C-101B-9397-08002B2CF9AE}" pid="6" name="Offisync_UpdateToken">
    <vt:lpwstr>24</vt:lpwstr>
  </property>
  <property fmtid="{D5CDD505-2E9C-101B-9397-08002B2CF9AE}" pid="7" name="Offisync_ProviderInitializationData">
    <vt:lpwstr>https://lirs.jiveon.com/</vt:lpwstr>
  </property>
  <property fmtid="{D5CDD505-2E9C-101B-9397-08002B2CF9AE}" pid="8" name="Jive_ModifiedButNotPublished">
    <vt:lpwstr>True</vt:lpwstr>
  </property>
  <property fmtid="{D5CDD505-2E9C-101B-9397-08002B2CF9AE}" pid="9" name="Jive_PrevVersionNumber">
    <vt:lpwstr>23</vt:lpwstr>
  </property>
  <property fmtid="{D5CDD505-2E9C-101B-9397-08002B2CF9AE}" pid="10" name="Jive_VersionGuid_v2.5">
    <vt:lpwstr>507954ab1924498fba5ca6687a33cf64</vt:lpwstr>
  </property>
  <property fmtid="{D5CDD505-2E9C-101B-9397-08002B2CF9AE}" pid="11" name="Jive_LatestFileFullName">
    <vt:lpwstr>90c89de4ece1b8b56e5fca077010945f</vt:lpwstr>
  </property>
</Properties>
</file>